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8" r:id="rId3"/>
    <p:sldId id="286" r:id="rId4"/>
    <p:sldId id="295" r:id="rId5"/>
    <p:sldId id="296" r:id="rId6"/>
    <p:sldId id="294" r:id="rId7"/>
    <p:sldId id="297" r:id="rId8"/>
    <p:sldId id="298" r:id="rId9"/>
    <p:sldId id="292" r:id="rId10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FCFC"/>
    <a:srgbClr val="808080"/>
    <a:srgbClr val="FDF58D"/>
    <a:srgbClr val="E8E8E8"/>
    <a:srgbClr val="FFD84B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5802B5-5DCB-4C2F-80F8-D2D2EEBBEE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882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6023E8-ED1B-47B8-A1C7-6694B027F5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7844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7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2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1" y="2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1" y="2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90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90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90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90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5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1" y="277815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1" y="2427290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1" y="271465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4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1" y="2435227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2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2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2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9533976-4128-4082-B59B-531BEEA13D08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1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2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90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1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5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1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2" y="4894328"/>
            <a:ext cx="780727" cy="779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E0E30-C3F7-48D8-8108-FAB548F8AD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198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40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40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A343D-13E3-40D6-A270-1C44145D84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39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858A1A-51F6-40A6-B3B7-C07E37A7D1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7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A00DA7-6A5F-4B32-8694-339399E99A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62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0F9CD5-A990-4513-8976-3877EA8709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106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3E3F16-88AB-46E8-8BC0-02E3ACB8CB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81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7A0B0C-9A7A-477B-952A-798A63982D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1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4AC5-5A4D-4F1E-A79F-71DDC5AF62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575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C061-DC7C-4723-92F2-C8B61156A0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7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A6529-5B15-4553-950F-D71909DE2A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994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90A8-A1CA-41DE-B489-6CA3AB4A04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177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BA778-FE67-4DAC-B75C-F61E6B87B6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12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C0E3-3A4A-4C56-BE66-CF2007B898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61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AA08-3EF3-4115-9267-0DFF6ECF40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50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0C2C9-686B-4794-BE2A-9B9BF96680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53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2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2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40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3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9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4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4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6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2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2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9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9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57F5C3-D9C7-46DA-8267-A32F1E72517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2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1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4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5868144" y="406998"/>
            <a:ext cx="2047180" cy="388225"/>
          </a:xfrm>
        </p:spPr>
        <p:txBody>
          <a:bodyPr/>
          <a:lstStyle/>
          <a:p>
            <a:pPr algn="ctr"/>
            <a:r>
              <a:rPr lang="fa-IR" altLang="en-US" sz="2400" dirty="0">
                <a:solidFill>
                  <a:srgbClr val="FCFCFC"/>
                </a:solidFill>
                <a:latin typeface="LMN Monir" pitchFamily="2" charset="0"/>
                <a:cs typeface="B Roya" panose="00000400000000000000" pitchFamily="2" charset="-78"/>
              </a:rPr>
              <a:t>16 بهمن 97</a:t>
            </a:r>
            <a:endParaRPr lang="en-GB" altLang="en-US" sz="8800" dirty="0">
              <a:solidFill>
                <a:srgbClr val="FCFCFC"/>
              </a:solidFill>
              <a:latin typeface="LMN Monir" pitchFamily="2" charset="0"/>
              <a:cs typeface="B Roya" panose="00000400000000000000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712827" y="6165304"/>
            <a:ext cx="4310633" cy="4572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i="1" dirty="0" smtClean="0">
                <a:solidFill>
                  <a:srgbClr val="FCFCFC"/>
                </a:solidFill>
                <a:latin typeface="Book Antiqua" panose="02040602050305030304" pitchFamily="18" charset="0"/>
                <a:cs typeface="B Yekan" panose="00000400000000000000" pitchFamily="2" charset="-78"/>
              </a:rPr>
              <a:t>www.AmirSchool.com</a:t>
            </a:r>
            <a:endParaRPr lang="en-GB" altLang="en-US" b="1" i="1" dirty="0">
              <a:solidFill>
                <a:srgbClr val="FCFCFC"/>
              </a:solidFill>
              <a:latin typeface="Book Antiqua" panose="02040602050305030304" pitchFamily="18" charset="0"/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8" y="1916832"/>
            <a:ext cx="5453696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18504" y="1788083"/>
            <a:ext cx="6444208" cy="26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a-IR" altLang="en-US" sz="44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مهندس</a:t>
            </a:r>
            <a:r>
              <a:rPr lang="fa-IR" altLang="en-US" sz="60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/>
            </a:r>
            <a:br>
              <a:rPr lang="fa-IR" altLang="en-US" sz="60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</a:br>
            <a:r>
              <a:rPr lang="fa-IR" altLang="en-US" sz="60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 </a:t>
            </a:r>
            <a:r>
              <a:rPr lang="fa-IR" altLang="en-US" sz="80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مسعود احمدی</a:t>
            </a:r>
            <a:r>
              <a:rPr lang="en-GB" altLang="en-US" sz="80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/>
            </a:r>
            <a:br>
              <a:rPr lang="en-GB" altLang="en-US" sz="80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</a:br>
            <a:r>
              <a:rPr lang="en-US" sz="2400" b="0" i="1" u="sng" dirty="0" smtClean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Ahmadi.Newtech@gmail.com</a:t>
            </a:r>
            <a:endParaRPr lang="en-GB" sz="2400" b="0" i="1" dirty="0">
              <a:solidFill>
                <a:srgbClr val="FF0000"/>
              </a:solidFill>
              <a:latin typeface="Clarendon BT" panose="02040704040505020204" pitchFamily="18" charset="0"/>
            </a:endParaRPr>
          </a:p>
          <a:p>
            <a:pPr algn="ctr"/>
            <a:endParaRPr lang="en-GB" altLang="en-US" sz="2400" i="1" dirty="0">
              <a:solidFill>
                <a:srgbClr val="FF0000"/>
              </a:solidFill>
              <a:latin typeface="Bodoni Bk BT" panose="02070603070706020303" pitchFamily="18" charset="0"/>
              <a:cs typeface="B Roy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2" y="2060848"/>
            <a:ext cx="2843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sz="4400" b="1" dirty="0" smtClean="0">
                <a:solidFill>
                  <a:srgbClr val="FFFFFF"/>
                </a:solidFill>
                <a:latin typeface="LMN Monir" pitchFamily="2" charset="0"/>
                <a:cs typeface="B Roya" panose="00000400000000000000" pitchFamily="2" charset="-78"/>
              </a:rPr>
              <a:t>برنامه نویس و مدیر </a:t>
            </a:r>
            <a:r>
              <a:rPr lang="fa-IR" sz="4400" b="1" dirty="0">
                <a:solidFill>
                  <a:srgbClr val="FFFFFF"/>
                </a:solidFill>
                <a:latin typeface="LMN Monir" pitchFamily="2" charset="0"/>
                <a:cs typeface="B Roya" panose="00000400000000000000" pitchFamily="2" charset="-78"/>
              </a:rPr>
              <a:t>عامل گروه مهندسی نیوتک</a:t>
            </a:r>
            <a:endParaRPr lang="en-GB" sz="4400" b="1" dirty="0">
              <a:solidFill>
                <a:srgbClr val="FFFFFF"/>
              </a:solidFill>
              <a:latin typeface="LMN Monir" pitchFamily="2" charset="0"/>
              <a:cs typeface="B Roya" panose="00000400000000000000" pitchFamily="2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3779912" y="6152177"/>
            <a:ext cx="4310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b="1" i="1" dirty="0">
                <a:solidFill>
                  <a:srgbClr val="FCFCFC"/>
                </a:solidFill>
                <a:latin typeface="Book Antiqua" panose="02040602050305030304" pitchFamily="18" charset="0"/>
                <a:cs typeface="B Yekan" panose="00000400000000000000" pitchFamily="2" charset="-78"/>
              </a:rPr>
              <a:t>www.AmirSchool.com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464665"/>
            <a:ext cx="1080120" cy="32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2735263" y="3212976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2733675" y="3562517"/>
            <a:ext cx="5095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200" b="1" dirty="0" smtClean="0">
                <a:cs typeface="B Roya" panose="00000400000000000000" pitchFamily="2" charset="-78"/>
              </a:rPr>
              <a:t>مهندسی مکانیک</a:t>
            </a:r>
            <a:endParaRPr lang="en-GB" altLang="en-US" sz="3200" b="1" dirty="0">
              <a:cs typeface="B Roya" panose="00000400000000000000" pitchFamily="2" charset="-78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3548063" y="3717801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06692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49" y="6237314"/>
            <a:ext cx="1152128" cy="349879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black">
          <a:xfrm>
            <a:off x="1878013" y="3477414"/>
            <a:ext cx="16700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 dirty="0" smtClean="0">
                <a:cs typeface="B Roya" panose="00000400000000000000" pitchFamily="2" charset="-78"/>
              </a:rPr>
              <a:t>دانشگاه</a:t>
            </a:r>
            <a:endParaRPr lang="en-GB" sz="2000" b="1" dirty="0" smtClean="0">
              <a:cs typeface="B Roya" panose="00000400000000000000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2000" b="1" dirty="0" smtClean="0">
                <a:cs typeface="B Roya" panose="00000400000000000000" pitchFamily="2" charset="-78"/>
              </a:rPr>
              <a:t> </a:t>
            </a:r>
            <a:r>
              <a:rPr lang="fa-IR" sz="2000" b="1" dirty="0">
                <a:cs typeface="B Roya" panose="00000400000000000000" pitchFamily="2" charset="-78"/>
              </a:rPr>
              <a:t>صنعتی شریف</a:t>
            </a:r>
            <a:endParaRPr lang="en-GB" altLang="en-US" sz="2000" b="1" dirty="0">
              <a:cs typeface="B Roya" panose="00000400000000000000" pitchFamily="2" charset="-78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black">
          <a:xfrm>
            <a:off x="2733675" y="1555206"/>
            <a:ext cx="41148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lang="fa-IR" altLang="en-US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تحصیلات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85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49" y="6237314"/>
            <a:ext cx="1152128" cy="349879"/>
          </a:xfrm>
          <a:prstGeom prst="rect">
            <a:avLst/>
          </a:prstGeom>
        </p:spPr>
      </p:pic>
      <p:sp>
        <p:nvSpPr>
          <p:cNvPr id="21" name="Rectangle 6"/>
          <p:cNvSpPr txBox="1">
            <a:spLocks noChangeArrowheads="1"/>
          </p:cNvSpPr>
          <p:nvPr/>
        </p:nvSpPr>
        <p:spPr bwMode="black">
          <a:xfrm>
            <a:off x="514650" y="557678"/>
            <a:ext cx="777686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lang="fa-IR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سوابق </a:t>
            </a:r>
            <a:r>
              <a:rPr lang="fa-IR" dirty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شغلی، آموزشی و پروژه </a:t>
            </a:r>
            <a:r>
              <a:rPr lang="fa-IR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ها</a:t>
            </a:r>
            <a:endParaRPr lang="en-GB" dirty="0">
              <a:solidFill>
                <a:srgbClr val="FF0000"/>
              </a:solidFill>
              <a:latin typeface="LMN Monir" pitchFamily="2" charset="0"/>
              <a:cs typeface="B Roya" panose="00000400000000000000" pitchFamily="2" charset="-78"/>
            </a:endParaRPr>
          </a:p>
        </p:txBody>
      </p:sp>
      <p:pic>
        <p:nvPicPr>
          <p:cNvPr id="9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1425400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631" y="1426865"/>
            <a:ext cx="8125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دبیرستان امیر منطقه </a:t>
            </a:r>
            <a:r>
              <a:rPr lang="fa-IR" sz="2400" b="1" dirty="0" smtClean="0">
                <a:latin typeface="LMN Monir" pitchFamily="2" charset="0"/>
                <a:ea typeface="+mj-ea"/>
                <a:cs typeface="B Roya" panose="00000400000000000000" pitchFamily="2" charset="-78"/>
              </a:rPr>
              <a:t>7 * </a:t>
            </a:r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تدریس و رفع اشکال دروس ریاضی، فیزیک و </a:t>
            </a:r>
            <a:r>
              <a:rPr lang="fa-IR" sz="2400" b="1" dirty="0" smtClean="0">
                <a:latin typeface="LMN Monir" pitchFamily="2" charset="0"/>
                <a:ea typeface="+mj-ea"/>
                <a:cs typeface="B Roya" panose="00000400000000000000" pitchFamily="2" charset="-78"/>
              </a:rPr>
              <a:t>شیمی  </a:t>
            </a:r>
            <a:endParaRPr lang="en-GB" sz="2400" b="1" dirty="0">
              <a:latin typeface="LMN Monir" pitchFamily="2" charset="0"/>
              <a:ea typeface="+mj-ea"/>
              <a:cs typeface="B Roya" panose="00000400000000000000" pitchFamily="2" charset="-78"/>
            </a:endParaRP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2049192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3480" y="2049192"/>
            <a:ext cx="782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شرکت مهان صنعت همگام * کارشناس برنامه نویسی وب و سیستم های </a:t>
            </a:r>
            <a:r>
              <a:rPr lang="fa-IR" sz="2400" b="1" dirty="0" smtClean="0">
                <a:latin typeface="LMN Monir" pitchFamily="2" charset="0"/>
                <a:ea typeface="+mj-ea"/>
                <a:cs typeface="B Roya" panose="00000400000000000000" pitchFamily="2" charset="-78"/>
              </a:rPr>
              <a:t>تاچ</a:t>
            </a:r>
            <a:endParaRPr lang="en-GB" sz="2400" b="1" dirty="0">
              <a:latin typeface="LMN Monir" pitchFamily="2" charset="0"/>
              <a:ea typeface="+mj-ea"/>
              <a:cs typeface="B Roya" panose="00000400000000000000" pitchFamily="2" charset="-78"/>
            </a:endParaRPr>
          </a:p>
        </p:txBody>
      </p:sp>
      <p:pic>
        <p:nvPicPr>
          <p:cNvPr id="17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2630447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874061" y="2583705"/>
            <a:ext cx="616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گروه تبلیغاتی آران * راه اندازی و مدیریت بخش تاچ و وب</a:t>
            </a:r>
            <a:endParaRPr lang="en-GB" sz="2400" b="1" dirty="0">
              <a:latin typeface="LMN Monir" pitchFamily="2" charset="0"/>
              <a:ea typeface="+mj-ea"/>
              <a:cs typeface="B Roya" panose="00000400000000000000" pitchFamily="2" charset="-78"/>
            </a:endParaRPr>
          </a:p>
        </p:txBody>
      </p:sp>
      <p:pic>
        <p:nvPicPr>
          <p:cNvPr id="19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3289930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10491" y="3254239"/>
            <a:ext cx="720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گروه مهندسی نیوتک * تاسیس و مدیریت عامل گروه مهندسی نیوتک</a:t>
            </a:r>
            <a:endParaRPr lang="en-GB" sz="2400" b="1" dirty="0">
              <a:latin typeface="LMN Monir" pitchFamily="2" charset="0"/>
              <a:ea typeface="+mj-ea"/>
              <a:cs typeface="B Roya" panose="00000400000000000000" pitchFamily="2" charset="-78"/>
            </a:endParaRPr>
          </a:p>
        </p:txBody>
      </p:sp>
      <p:pic>
        <p:nvPicPr>
          <p:cNvPr id="22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3876566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04564" y="3876566"/>
            <a:ext cx="453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عضو فعال انجمن صنفی مراکز خرید کشور</a:t>
            </a:r>
            <a:endParaRPr lang="en-GB" sz="2400" b="1" dirty="0">
              <a:latin typeface="LMN Monir" pitchFamily="2" charset="0"/>
              <a:ea typeface="+mj-ea"/>
              <a:cs typeface="B Roya" panose="00000400000000000000" pitchFamily="2" charset="-78"/>
            </a:endParaRPr>
          </a:p>
        </p:txBody>
      </p:sp>
      <p:pic>
        <p:nvPicPr>
          <p:cNvPr id="27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4465425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683111" y="4465425"/>
            <a:ext cx="43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عضو فعال انجمن صنفی غرفه سازان کشور</a:t>
            </a:r>
            <a:endParaRPr lang="en-GB" sz="2400" b="1" dirty="0">
              <a:latin typeface="LMN Monir" pitchFamily="2" charset="0"/>
              <a:ea typeface="+mj-ea"/>
              <a:cs typeface="B Roya" panose="00000400000000000000" pitchFamily="2" charset="-78"/>
            </a:endParaRPr>
          </a:p>
        </p:txBody>
      </p:sp>
      <p:pic>
        <p:nvPicPr>
          <p:cNvPr id="29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5052061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604564" y="4978241"/>
            <a:ext cx="4469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مرکز خرید تیراژه * مدیریت </a:t>
            </a:r>
            <a:r>
              <a:rPr lang="en-GB" sz="2400" b="1" dirty="0" smtClean="0">
                <a:latin typeface="Clarendon BT" panose="02040704040505020204" pitchFamily="18" charset="0"/>
                <a:ea typeface="+mj-ea"/>
                <a:cs typeface="B Roya" panose="00000400000000000000" pitchFamily="2" charset="-78"/>
              </a:rPr>
              <a:t>IT</a:t>
            </a:r>
            <a:r>
              <a:rPr lang="fa-IR" sz="2400" b="1" dirty="0" smtClean="0">
                <a:latin typeface="Clarendon BT" panose="02040704040505020204" pitchFamily="18" charset="0"/>
                <a:ea typeface="+mj-ea"/>
                <a:cs typeface="B Roya" panose="00000400000000000000" pitchFamily="2" charset="-78"/>
              </a:rPr>
              <a:t> </a:t>
            </a:r>
            <a:r>
              <a:rPr lang="fa-IR" sz="2400" b="1" dirty="0" smtClean="0">
                <a:latin typeface="LMN Monir" pitchFamily="2" charset="0"/>
                <a:ea typeface="+mj-ea"/>
                <a:cs typeface="B Roya" panose="00000400000000000000" pitchFamily="2" charset="-78"/>
              </a:rPr>
              <a:t>مجموعه</a:t>
            </a:r>
            <a:endParaRPr lang="en-GB" sz="2400" b="1" dirty="0">
              <a:latin typeface="LMN Monir" pitchFamily="2" charset="0"/>
              <a:ea typeface="+mj-ea"/>
              <a:cs typeface="B Roya" panose="00000400000000000000" pitchFamily="2" charset="-78"/>
            </a:endParaRPr>
          </a:p>
        </p:txBody>
      </p:sp>
      <p:pic>
        <p:nvPicPr>
          <p:cNvPr id="33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5534910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31724" y="5566780"/>
            <a:ext cx="7305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latin typeface="LMN Monir" pitchFamily="2" charset="0"/>
                <a:ea typeface="+mj-ea"/>
                <a:cs typeface="B Roya" panose="00000400000000000000" pitchFamily="2" charset="-78"/>
              </a:rPr>
              <a:t>شرکت آوش تهویه پایتخت * موسس و عضو هیات مدیره شرکت آوش</a:t>
            </a:r>
            <a:endParaRPr lang="en-GB" sz="2400" b="1" dirty="0">
              <a:latin typeface="LMN Monir" pitchFamily="2" charset="0"/>
              <a:ea typeface="+mj-ea"/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1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0">
        <p:fade/>
      </p:transition>
    </mc:Choice>
    <mc:Fallback xmlns="">
      <p:transition spd="med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49" y="6237314"/>
            <a:ext cx="1152128" cy="349879"/>
          </a:xfrm>
          <a:prstGeom prst="rect">
            <a:avLst/>
          </a:prstGeom>
        </p:spPr>
      </p:pic>
      <p:sp>
        <p:nvSpPr>
          <p:cNvPr id="21" name="Rectangle 6"/>
          <p:cNvSpPr txBox="1">
            <a:spLocks noChangeArrowheads="1"/>
          </p:cNvSpPr>
          <p:nvPr/>
        </p:nvSpPr>
        <p:spPr bwMode="black">
          <a:xfrm>
            <a:off x="611560" y="723952"/>
            <a:ext cx="777686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مهارت ها</a:t>
            </a:r>
            <a:endParaRPr lang="en-GB" sz="4000" dirty="0">
              <a:solidFill>
                <a:srgbClr val="FF0000"/>
              </a:solidFill>
              <a:latin typeface="LMN Monir" pitchFamily="2" charset="0"/>
              <a:cs typeface="B Roya" panose="00000400000000000000" pitchFamily="2" charset="-78"/>
            </a:endParaRPr>
          </a:p>
        </p:txBody>
      </p:sp>
      <p:pic>
        <p:nvPicPr>
          <p:cNvPr id="9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58" y="1796257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1769635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2400" b="1" dirty="0">
                <a:cs typeface="B Roya" panose="00000400000000000000" pitchFamily="2" charset="-78"/>
              </a:rPr>
              <a:t>ابداع روش برنامه نویسی مالتی تاچ برای ویندوز</a:t>
            </a:r>
            <a:endParaRPr lang="en-GB" sz="2400" b="1" dirty="0">
              <a:cs typeface="B Roya" panose="00000400000000000000" pitchFamily="2" charset="-78"/>
            </a:endParaRPr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58" y="2420049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52646" y="2391962"/>
            <a:ext cx="7042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2400" b="1" dirty="0">
                <a:cs typeface="B Roya" panose="00000400000000000000" pitchFamily="2" charset="-78"/>
              </a:rPr>
              <a:t>مسلط به زبان های برنامه نویسی </a:t>
            </a:r>
            <a:r>
              <a:rPr lang="en-US" sz="2000" b="1" dirty="0">
                <a:cs typeface="B Roya" panose="00000400000000000000" pitchFamily="2" charset="-78"/>
              </a:rPr>
              <a:t>C#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AS3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PHP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JS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HTML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CSS</a:t>
            </a:r>
            <a:endParaRPr lang="en-GB" sz="2000" b="1" dirty="0">
              <a:cs typeface="B Roya" panose="00000400000000000000" pitchFamily="2" charset="-78"/>
            </a:endParaRPr>
          </a:p>
        </p:txBody>
      </p:sp>
      <p:pic>
        <p:nvPicPr>
          <p:cNvPr id="17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58" y="3001304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51266" y="2983458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2400" b="1" dirty="0">
                <a:cs typeface="B Roya" panose="00000400000000000000" pitchFamily="2" charset="-78"/>
              </a:rPr>
              <a:t>مسلط بر مفاهیم </a:t>
            </a:r>
            <a:r>
              <a:rPr lang="en-US" sz="2000" b="1" dirty="0">
                <a:cs typeface="B Roya" panose="00000400000000000000" pitchFamily="2" charset="-78"/>
              </a:rPr>
              <a:t>SEO</a:t>
            </a:r>
            <a:endParaRPr lang="en-GB" sz="2400" b="1" dirty="0">
              <a:cs typeface="B Roya" panose="00000400000000000000" pitchFamily="2" charset="-78"/>
            </a:endParaRPr>
          </a:p>
        </p:txBody>
      </p:sp>
      <p:pic>
        <p:nvPicPr>
          <p:cNvPr id="19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58" y="3660787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15475" y="3615440"/>
            <a:ext cx="6412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2400" b="1" dirty="0">
                <a:cs typeface="B Roya" panose="00000400000000000000" pitchFamily="2" charset="-78"/>
              </a:rPr>
              <a:t>آشنایی با زبان های برنامه نویسی </a:t>
            </a:r>
            <a:r>
              <a:rPr lang="en-US" sz="2000" b="1" dirty="0">
                <a:cs typeface="B Roya" panose="00000400000000000000" pitchFamily="2" charset="-78"/>
              </a:rPr>
              <a:t>JAVA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C++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PASCAL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VB</a:t>
            </a:r>
            <a:endParaRPr lang="en-GB" sz="2000" b="1" dirty="0">
              <a:cs typeface="B Roya" panose="00000400000000000000" pitchFamily="2" charset="-78"/>
            </a:endParaRPr>
          </a:p>
        </p:txBody>
      </p:sp>
      <p:pic>
        <p:nvPicPr>
          <p:cNvPr id="22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58" y="4247423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0159" y="4277345"/>
            <a:ext cx="7799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2400" b="1" dirty="0">
                <a:cs typeface="B Roya" panose="00000400000000000000" pitchFamily="2" charset="-78"/>
              </a:rPr>
              <a:t>آشنایی با نرم افزارهای </a:t>
            </a:r>
            <a:r>
              <a:rPr lang="en-US" sz="2000" b="1" dirty="0">
                <a:cs typeface="B Roya" panose="00000400000000000000" pitchFamily="2" charset="-78"/>
              </a:rPr>
              <a:t>Premier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Vegas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>
                <a:cs typeface="B Roya" panose="00000400000000000000" pitchFamily="2" charset="-78"/>
              </a:rPr>
              <a:t>3D Max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 err="1">
                <a:cs typeface="B Roya" panose="00000400000000000000" pitchFamily="2" charset="-78"/>
              </a:rPr>
              <a:t>SolidWork</a:t>
            </a:r>
            <a:r>
              <a:rPr lang="fa-IR" sz="2000" b="1" dirty="0">
                <a:cs typeface="B Roya" panose="00000400000000000000" pitchFamily="2" charset="-78"/>
              </a:rPr>
              <a:t>، </a:t>
            </a:r>
            <a:r>
              <a:rPr lang="en-US" sz="2000" b="1" dirty="0" err="1">
                <a:cs typeface="B Roya" panose="00000400000000000000" pitchFamily="2" charset="-78"/>
              </a:rPr>
              <a:t>Mathlab</a:t>
            </a:r>
            <a:endParaRPr lang="en-GB" sz="2000" b="1" dirty="0">
              <a:cs typeface="B Roya" panose="00000400000000000000" pitchFamily="2" charset="-78"/>
            </a:endParaRPr>
          </a:p>
        </p:txBody>
      </p:sp>
      <p:pic>
        <p:nvPicPr>
          <p:cNvPr id="27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58" y="4836282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-192189" y="4891963"/>
            <a:ext cx="8389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2400" b="1" dirty="0">
                <a:cs typeface="B Roya" panose="00000400000000000000" pitchFamily="2" charset="-78"/>
              </a:rPr>
              <a:t>آشنایی با کنترل پنل های </a:t>
            </a:r>
            <a:r>
              <a:rPr lang="en-US" b="1" dirty="0">
                <a:cs typeface="B Roya" panose="00000400000000000000" pitchFamily="2" charset="-78"/>
              </a:rPr>
              <a:t>Joomla</a:t>
            </a:r>
            <a:r>
              <a:rPr lang="fa-IR" b="1" dirty="0">
                <a:cs typeface="B Roya" panose="00000400000000000000" pitchFamily="2" charset="-78"/>
              </a:rPr>
              <a:t>، </a:t>
            </a:r>
            <a:r>
              <a:rPr lang="en-US" b="1" dirty="0" err="1">
                <a:cs typeface="B Roya" panose="00000400000000000000" pitchFamily="2" charset="-78"/>
              </a:rPr>
              <a:t>Wordpress</a:t>
            </a:r>
            <a:r>
              <a:rPr lang="fa-IR" b="1" dirty="0">
                <a:cs typeface="B Roya" panose="00000400000000000000" pitchFamily="2" charset="-78"/>
              </a:rPr>
              <a:t>، </a:t>
            </a:r>
            <a:r>
              <a:rPr lang="en-US" b="1" dirty="0" err="1">
                <a:cs typeface="B Roya" panose="00000400000000000000" pitchFamily="2" charset="-78"/>
              </a:rPr>
              <a:t>Prestashop</a:t>
            </a:r>
            <a:r>
              <a:rPr lang="fa-IR" b="1" dirty="0">
                <a:cs typeface="B Roya" panose="00000400000000000000" pitchFamily="2" charset="-78"/>
              </a:rPr>
              <a:t>، </a:t>
            </a:r>
            <a:r>
              <a:rPr lang="en-US" b="1" dirty="0">
                <a:cs typeface="B Roya" panose="00000400000000000000" pitchFamily="2" charset="-78"/>
              </a:rPr>
              <a:t>E107</a:t>
            </a:r>
            <a:r>
              <a:rPr lang="fa-IR" b="1" dirty="0">
                <a:cs typeface="B Roya" panose="00000400000000000000" pitchFamily="2" charset="-78"/>
              </a:rPr>
              <a:t>، </a:t>
            </a:r>
            <a:r>
              <a:rPr lang="en-US" b="1" dirty="0" err="1">
                <a:cs typeface="B Roya" panose="00000400000000000000" pitchFamily="2" charset="-78"/>
              </a:rPr>
              <a:t>PrestaShop</a:t>
            </a:r>
            <a:endParaRPr lang="en-GB" b="1" dirty="0">
              <a:cs typeface="B Roya" panose="00000400000000000000" pitchFamily="2" charset="-78"/>
            </a:endParaRPr>
          </a:p>
        </p:txBody>
      </p:sp>
      <p:pic>
        <p:nvPicPr>
          <p:cNvPr id="29" name="Picture 9" descr="RY_circl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58" y="5422918"/>
            <a:ext cx="425974" cy="4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87986" y="5490791"/>
            <a:ext cx="790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fa-IR" sz="2400" b="1" dirty="0">
                <a:cs typeface="B Roya" panose="00000400000000000000" pitchFamily="2" charset="-78"/>
              </a:rPr>
              <a:t>مسلط به نرم افزارهای </a:t>
            </a:r>
            <a:r>
              <a:rPr lang="en-US" b="1" dirty="0">
                <a:cs typeface="B Roya" panose="00000400000000000000" pitchFamily="2" charset="-78"/>
              </a:rPr>
              <a:t>Photoshop</a:t>
            </a:r>
            <a:r>
              <a:rPr lang="fa-IR" b="1" dirty="0">
                <a:cs typeface="B Roya" panose="00000400000000000000" pitchFamily="2" charset="-78"/>
              </a:rPr>
              <a:t>، </a:t>
            </a:r>
            <a:r>
              <a:rPr lang="en-US" b="1" dirty="0">
                <a:cs typeface="B Roya" panose="00000400000000000000" pitchFamily="2" charset="-78"/>
              </a:rPr>
              <a:t>Flash</a:t>
            </a:r>
            <a:r>
              <a:rPr lang="fa-IR" b="1" dirty="0">
                <a:cs typeface="B Roya" panose="00000400000000000000" pitchFamily="2" charset="-78"/>
              </a:rPr>
              <a:t>، </a:t>
            </a:r>
            <a:r>
              <a:rPr lang="en-US" b="1" dirty="0">
                <a:cs typeface="B Roya" panose="00000400000000000000" pitchFamily="2" charset="-78"/>
              </a:rPr>
              <a:t>Illustrator</a:t>
            </a:r>
            <a:r>
              <a:rPr lang="fa-IR" b="1" dirty="0">
                <a:cs typeface="B Roya" panose="00000400000000000000" pitchFamily="2" charset="-78"/>
              </a:rPr>
              <a:t>، </a:t>
            </a:r>
            <a:r>
              <a:rPr lang="en-US" b="1" dirty="0">
                <a:cs typeface="B Roya" panose="00000400000000000000" pitchFamily="2" charset="-78"/>
              </a:rPr>
              <a:t>Corel</a:t>
            </a:r>
            <a:r>
              <a:rPr lang="fa-IR" b="1" dirty="0">
                <a:cs typeface="B Roya" panose="00000400000000000000" pitchFamily="2" charset="-78"/>
              </a:rPr>
              <a:t>، </a:t>
            </a:r>
            <a:r>
              <a:rPr lang="en-US" b="1" dirty="0">
                <a:cs typeface="B Roya" panose="00000400000000000000" pitchFamily="2" charset="-78"/>
              </a:rPr>
              <a:t>Visual Studio</a:t>
            </a:r>
            <a:endParaRPr lang="en-GB" sz="2000" b="1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58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7"/>
          <p:cNvSpPr>
            <a:spLocks noChangeArrowheads="1"/>
          </p:cNvSpPr>
          <p:nvPr/>
        </p:nvSpPr>
        <p:spPr bwMode="gray">
          <a:xfrm rot="5400000">
            <a:off x="-658373" y="3273599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gray">
          <a:xfrm rot="5400000">
            <a:off x="1603598" y="3252614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 rot="5400000">
            <a:off x="3844523" y="3249805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70665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56" y="2534271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929954" y="2841112"/>
            <a:ext cx="1108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a-IR" sz="2000" b="1" dirty="0" smtClean="0">
                <a:cs typeface="B Roya" panose="00000400000000000000" pitchFamily="2" charset="-78"/>
              </a:rPr>
              <a:t>هتل پارسیان</a:t>
            </a:r>
            <a:endParaRPr lang="en-GB" altLang="en-US" sz="1400" b="1" dirty="0">
              <a:solidFill>
                <a:srgbClr val="5F5F5F"/>
              </a:solidFill>
              <a:cs typeface="B Roya" panose="00000400000000000000" pitchFamily="2" charset="-78"/>
            </a:endParaRPr>
          </a:p>
        </p:txBody>
      </p:sp>
      <p:pic>
        <p:nvPicPr>
          <p:cNvPr id="70673" name="Picture 17" descr="O_chevron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11" y="3921746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 txBox="1">
            <a:spLocks noChangeArrowheads="1"/>
          </p:cNvSpPr>
          <p:nvPr/>
        </p:nvSpPr>
        <p:spPr bwMode="black">
          <a:xfrm>
            <a:off x="1442683" y="885412"/>
            <a:ext cx="5378515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lang="fa-IR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برخی از پروژه های نیوتک</a:t>
            </a:r>
            <a:endParaRPr lang="en-GB" dirty="0">
              <a:solidFill>
                <a:srgbClr val="FF0000"/>
              </a:solidFill>
              <a:latin typeface="LMN Monir" pitchFamily="2" charset="0"/>
              <a:cs typeface="B Roya" panose="00000400000000000000" pitchFamily="2" charset="-78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745921" y="4430919"/>
            <a:ext cx="1536466" cy="167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a-IR" sz="2400" b="1" dirty="0">
                <a:cs typeface="B Roya" panose="00000400000000000000" pitchFamily="2" charset="-78"/>
              </a:rPr>
              <a:t>معرفی مکان های </a:t>
            </a:r>
            <a:r>
              <a:rPr lang="fa-IR" sz="2400" b="1" dirty="0" smtClean="0">
                <a:cs typeface="B Roya" panose="00000400000000000000" pitchFamily="2" charset="-78"/>
              </a:rPr>
              <a:t>دیدنی با </a:t>
            </a:r>
            <a:r>
              <a:rPr lang="fa-IR" sz="2400" b="1" dirty="0">
                <a:cs typeface="B Roya" panose="00000400000000000000" pitchFamily="2" charset="-78"/>
              </a:rPr>
              <a:t>قابلیت حرکت بر روی نقشه و پخش تصاویر</a:t>
            </a:r>
            <a:endParaRPr lang="en-GB" altLang="en-US" sz="2400" b="1" dirty="0">
              <a:cs typeface="B Roya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49" y="6237314"/>
            <a:ext cx="1152128" cy="349879"/>
          </a:xfrm>
          <a:prstGeom prst="rect">
            <a:avLst/>
          </a:prstGeom>
        </p:spPr>
      </p:pic>
      <p:pic>
        <p:nvPicPr>
          <p:cNvPr id="2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5" y="2555256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67984" y="2847386"/>
            <a:ext cx="1108075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a-IR" sz="2400" b="1" dirty="0" smtClean="0">
                <a:cs typeface="B Roya" panose="00000400000000000000" pitchFamily="2" charset="-78"/>
              </a:rPr>
              <a:t>کوئین </a:t>
            </a:r>
            <a:r>
              <a:rPr lang="fa-IR" sz="2400" b="1" dirty="0">
                <a:cs typeface="B Roya" panose="00000400000000000000" pitchFamily="2" charset="-78"/>
              </a:rPr>
              <a:t>سنتر</a:t>
            </a:r>
            <a:endParaRPr lang="en-GB" altLang="en-US" sz="1600" b="1" dirty="0">
              <a:solidFill>
                <a:srgbClr val="5F5F5F"/>
              </a:solidFill>
              <a:cs typeface="B Roya" panose="00000400000000000000" pitchFamily="2" charset="-78"/>
            </a:endParaRPr>
          </a:p>
        </p:txBody>
      </p:sp>
      <p:pic>
        <p:nvPicPr>
          <p:cNvPr id="25" name="Picture 17" descr="O_chevron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3" y="3942731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93647" y="4430919"/>
            <a:ext cx="16011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1" eaLnBrk="0" hangingPunct="0">
              <a:spcBef>
                <a:spcPct val="50000"/>
              </a:spcBef>
            </a:pPr>
            <a:r>
              <a:rPr lang="fa-IR" sz="3200" b="1" dirty="0">
                <a:cs typeface="B Roya" panose="00000400000000000000" pitchFamily="2" charset="-78"/>
              </a:rPr>
              <a:t>کیوسک مسیریابی نیوتک </a:t>
            </a:r>
            <a:endParaRPr lang="en-GB" altLang="en-US" sz="3200" b="1" dirty="0">
              <a:cs typeface="B Roya" panose="00000400000000000000" pitchFamily="2" charset="-78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gray">
          <a:xfrm rot="5400000">
            <a:off x="6024662" y="3217313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8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20" y="2498970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351019" y="2836141"/>
            <a:ext cx="1108075" cy="5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1" eaLnBrk="0" hangingPunct="0">
              <a:lnSpc>
                <a:spcPct val="70000"/>
              </a:lnSpc>
              <a:spcBef>
                <a:spcPct val="50000"/>
              </a:spcBef>
            </a:pPr>
            <a:r>
              <a:rPr lang="ar-SA" sz="2000" b="1" dirty="0">
                <a:cs typeface="B Roya" panose="00000400000000000000" pitchFamily="2" charset="-78"/>
              </a:rPr>
              <a:t> فوتبال برتر</a:t>
            </a:r>
            <a:endParaRPr lang="en-GB" altLang="en-US" sz="2000" b="1" dirty="0">
              <a:cs typeface="B Roya" panose="00000400000000000000" pitchFamily="2" charset="-78"/>
            </a:endParaRPr>
          </a:p>
        </p:txBody>
      </p:sp>
      <p:pic>
        <p:nvPicPr>
          <p:cNvPr id="30" name="Picture 17" descr="O_chevron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68" y="3886445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364805" y="4443243"/>
            <a:ext cx="125343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1" eaLnBrk="0" hangingPunct="0">
              <a:spcBef>
                <a:spcPct val="50000"/>
              </a:spcBef>
            </a:pPr>
            <a:r>
              <a:rPr lang="fa-IR" sz="3200" b="1" dirty="0">
                <a:cs typeface="B Roya" panose="00000400000000000000" pitchFamily="2" charset="-78"/>
              </a:rPr>
              <a:t>شبکه </a:t>
            </a:r>
          </a:p>
          <a:p>
            <a:pPr rtl="1" eaLnBrk="0" hangingPunct="0">
              <a:spcBef>
                <a:spcPct val="50000"/>
              </a:spcBef>
            </a:pPr>
            <a:r>
              <a:rPr lang="fa-IR" altLang="en-US" sz="3200" b="1" dirty="0">
                <a:cs typeface="B Roya" panose="00000400000000000000" pitchFamily="2" charset="-78"/>
              </a:rPr>
              <a:t>3</a:t>
            </a:r>
            <a:endParaRPr lang="en-GB" altLang="en-US" sz="3200" b="1" dirty="0">
              <a:cs typeface="B Roya" panose="00000400000000000000" pitchFamily="2" charset="-78"/>
            </a:endParaRPr>
          </a:p>
        </p:txBody>
      </p:sp>
      <p:pic>
        <p:nvPicPr>
          <p:cNvPr id="3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35" y="2498970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183036" y="2801592"/>
            <a:ext cx="1108075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a-IR" sz="2400" b="1" dirty="0">
                <a:cs typeface="B Roya" panose="00000400000000000000" pitchFamily="2" charset="-78"/>
              </a:rPr>
              <a:t>توپ و </a:t>
            </a:r>
            <a:r>
              <a:rPr lang="fa-IR" sz="2400" b="1" dirty="0" smtClean="0">
                <a:cs typeface="B Roya" panose="00000400000000000000" pitchFamily="2" charset="-78"/>
              </a:rPr>
              <a:t>تور</a:t>
            </a:r>
            <a:endParaRPr lang="en-GB" altLang="en-US" sz="2400" b="1" dirty="0">
              <a:cs typeface="B Roya" panose="00000400000000000000" pitchFamily="2" charset="-78"/>
            </a:endParaRPr>
          </a:p>
        </p:txBody>
      </p:sp>
      <p:pic>
        <p:nvPicPr>
          <p:cNvPr id="35" name="Picture 17" descr="O_chevron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89" y="3907430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950355" y="4404897"/>
            <a:ext cx="14457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1" eaLnBrk="0" hangingPunct="0">
              <a:spcBef>
                <a:spcPct val="50000"/>
              </a:spcBef>
            </a:pPr>
            <a:r>
              <a:rPr lang="fa-IR" sz="3200" b="1" dirty="0" smtClean="0">
                <a:cs typeface="B Roya" panose="00000400000000000000" pitchFamily="2" charset="-78"/>
              </a:rPr>
              <a:t>شبکه </a:t>
            </a:r>
          </a:p>
          <a:p>
            <a:pPr rtl="1" eaLnBrk="0" hangingPunct="0">
              <a:spcBef>
                <a:spcPct val="50000"/>
              </a:spcBef>
            </a:pPr>
            <a:r>
              <a:rPr lang="fa-IR" altLang="en-US" sz="3200" b="1" dirty="0">
                <a:cs typeface="B Roya" panose="00000400000000000000" pitchFamily="2" charset="-78"/>
              </a:rPr>
              <a:t>3</a:t>
            </a:r>
            <a:endParaRPr lang="en-GB" altLang="en-US" sz="3200" b="1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9444087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0663" grpId="0" animBg="1"/>
      <p:bldP spid="32" grpId="0" animBg="1"/>
      <p:bldP spid="70669" grpId="0"/>
      <p:bldP spid="19" grpId="0"/>
      <p:bldP spid="20" grpId="0"/>
      <p:bldP spid="24" grpId="0"/>
      <p:bldP spid="26" grpId="0"/>
      <p:bldP spid="27" grpId="0" animBg="1"/>
      <p:bldP spid="29" grpId="0"/>
      <p:bldP spid="31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ocial Data\پروژه ها\نرم افزار فوتبال برتر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46" y="927100"/>
            <a:ext cx="4207531" cy="270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1447981" y="0"/>
            <a:ext cx="5378515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latin typeface="LMN Monir" pitchFamily="2" charset="0"/>
                <a:cs typeface="B Roya" panose="00000400000000000000" pitchFamily="2" charset="-78"/>
              </a:rPr>
              <a:t>برخی از پروژه های نیوتک</a:t>
            </a:r>
            <a:endParaRPr lang="en-GB" sz="3600" dirty="0">
              <a:solidFill>
                <a:srgbClr val="FF0000"/>
              </a:solidFill>
              <a:latin typeface="LMN Monir" pitchFamily="2" charset="0"/>
              <a:cs typeface="B Roya" panose="00000400000000000000" pitchFamily="2" charset="-78"/>
            </a:endParaRPr>
          </a:p>
        </p:txBody>
      </p:sp>
      <p:pic>
        <p:nvPicPr>
          <p:cNvPr id="7" name="Picture 6" descr="E:\Social Data\پروژه ها\برنامه توپ و تور\IMG-20150529-WA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89" y="3845105"/>
            <a:ext cx="1962875" cy="224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49" y="6237314"/>
            <a:ext cx="1152128" cy="349879"/>
          </a:xfrm>
          <a:prstGeom prst="rect">
            <a:avLst/>
          </a:prstGeom>
        </p:spPr>
      </p:pic>
      <p:pic>
        <p:nvPicPr>
          <p:cNvPr id="9" name="Picture 8" descr="E:\Social Data\پروژه ها\برنامه توپ و تور\IMG-20150529-WA0002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53" y="3833945"/>
            <a:ext cx="1970279" cy="225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:\Social Data\پروژه ها\5-غرفه نهاد ریاست جمهوری\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67" y="927100"/>
            <a:ext cx="3376795" cy="516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80528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49" y="6237314"/>
            <a:ext cx="1152128" cy="349879"/>
          </a:xfrm>
          <a:prstGeom prst="rect">
            <a:avLst/>
          </a:prstGeom>
        </p:spPr>
      </p:pic>
      <p:pic>
        <p:nvPicPr>
          <p:cNvPr id="12" name="Picture 11" descr="E:\Proposals\Nahaad\Pics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6" y="300572"/>
            <a:ext cx="8676456" cy="284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theabys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6" y="3235782"/>
            <a:ext cx="8676456" cy="290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\\OFFICIAL\Monshi\Social Data\پروژه ها\30-رستوران نانوچی تیراژه 2\_F2A27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9" y="300572"/>
            <a:ext cx="8758015" cy="584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506819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4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5868144" y="406998"/>
            <a:ext cx="2047180" cy="388225"/>
          </a:xfrm>
        </p:spPr>
        <p:txBody>
          <a:bodyPr/>
          <a:lstStyle/>
          <a:p>
            <a:pPr algn="ctr"/>
            <a:r>
              <a:rPr lang="fa-IR" altLang="en-US" sz="2400" dirty="0">
                <a:solidFill>
                  <a:srgbClr val="FCFCFC"/>
                </a:solidFill>
                <a:latin typeface="LMN Monir" pitchFamily="2" charset="0"/>
                <a:cs typeface="B Roya" panose="00000400000000000000" pitchFamily="2" charset="-78"/>
              </a:rPr>
              <a:t>16 بهمن 97</a:t>
            </a:r>
            <a:endParaRPr lang="en-GB" altLang="en-US" sz="8800" dirty="0">
              <a:solidFill>
                <a:srgbClr val="FCFCFC"/>
              </a:solidFill>
              <a:latin typeface="LMN Monir" pitchFamily="2" charset="0"/>
              <a:cs typeface="B Roya" panose="00000400000000000000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23928" y="6093296"/>
            <a:ext cx="4310633" cy="4572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i="1" dirty="0" smtClean="0">
                <a:solidFill>
                  <a:srgbClr val="FCFCFC"/>
                </a:solidFill>
                <a:latin typeface="Book Antiqua" panose="02040602050305030304" pitchFamily="18" charset="0"/>
                <a:cs typeface="B Yekan" panose="00000400000000000000" pitchFamily="2" charset="-78"/>
              </a:rPr>
              <a:t>www.AmirSchool.com</a:t>
            </a:r>
            <a:endParaRPr lang="en-GB" altLang="en-US" b="1" i="1" dirty="0">
              <a:solidFill>
                <a:srgbClr val="FCFCFC"/>
              </a:solidFill>
              <a:latin typeface="Book Antiqua" panose="02040602050305030304" pitchFamily="18" charset="0"/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8" y="1916832"/>
            <a:ext cx="545369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244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 Nazanin</vt:lpstr>
      <vt:lpstr>B Roya</vt:lpstr>
      <vt:lpstr>B Yekan</vt:lpstr>
      <vt:lpstr>Bodoni Bk BT</vt:lpstr>
      <vt:lpstr>Book Antiqua</vt:lpstr>
      <vt:lpstr>Calibri</vt:lpstr>
      <vt:lpstr>Clarendon BT</vt:lpstr>
      <vt:lpstr>LMN Monir</vt:lpstr>
      <vt:lpstr>Default Design</vt:lpstr>
      <vt:lpstr>16 بهمن 97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 بهمن 97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راهکار 2</dc:title>
  <dc:creator>Hadi Sabouhi</dc:creator>
  <cp:lastModifiedBy>amir school</cp:lastModifiedBy>
  <cp:revision>95</cp:revision>
  <dcterms:created xsi:type="dcterms:W3CDTF">2019-01-28T06:29:11Z</dcterms:created>
  <dcterms:modified xsi:type="dcterms:W3CDTF">2019-02-23T10:10:02Z</dcterms:modified>
</cp:coreProperties>
</file>