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8" r:id="rId3"/>
    <p:sldId id="299" r:id="rId4"/>
    <p:sldId id="295" r:id="rId5"/>
    <p:sldId id="307" r:id="rId6"/>
    <p:sldId id="301" r:id="rId7"/>
    <p:sldId id="292" r:id="rId8"/>
  </p:sldIdLst>
  <p:sldSz cx="9144000" cy="6858000" type="screen4x3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CFCFC"/>
    <a:srgbClr val="808080"/>
    <a:srgbClr val="FDF58D"/>
    <a:srgbClr val="E8E8E8"/>
    <a:srgbClr val="FFD84B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8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5802B5-5DCB-4C2F-80F8-D2D2EEBBEE7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882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6023E8-ED1B-47B8-A1C7-6694B027F5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78443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Freeform 40"/>
          <p:cNvSpPr>
            <a:spLocks/>
          </p:cNvSpPr>
          <p:nvPr/>
        </p:nvSpPr>
        <p:spPr bwMode="gray">
          <a:xfrm>
            <a:off x="0" y="6048377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510 h 510"/>
              <a:gd name="T4" fmla="*/ 1740 w 1740"/>
              <a:gd name="T5" fmla="*/ 510 h 510"/>
              <a:gd name="T6" fmla="*/ 1595 w 1740"/>
              <a:gd name="T7" fmla="*/ 30 h 510"/>
              <a:gd name="T8" fmla="*/ 0 w 1740"/>
              <a:gd name="T9" fmla="*/ 0 h 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3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1116 w 4032"/>
              <a:gd name="T1" fmla="*/ 0 h 1356"/>
              <a:gd name="T2" fmla="*/ 3840 w 4032"/>
              <a:gd name="T3" fmla="*/ 636 h 1356"/>
              <a:gd name="T4" fmla="*/ 4032 w 4032"/>
              <a:gd name="T5" fmla="*/ 1356 h 1356"/>
              <a:gd name="T6" fmla="*/ 288 w 4032"/>
              <a:gd name="T7" fmla="*/ 1356 h 1356"/>
              <a:gd name="T8" fmla="*/ 0 w 4032"/>
              <a:gd name="T9" fmla="*/ 828 h 1356"/>
              <a:gd name="T10" fmla="*/ 1116 w 4032"/>
              <a:gd name="T11" fmla="*/ 0 h 1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4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510 w 2988"/>
              <a:gd name="T1" fmla="*/ 1098 h 3180"/>
              <a:gd name="T2" fmla="*/ 2280 w 2988"/>
              <a:gd name="T3" fmla="*/ 0 h 3180"/>
              <a:gd name="T4" fmla="*/ 2988 w 2988"/>
              <a:gd name="T5" fmla="*/ 342 h 3180"/>
              <a:gd name="T6" fmla="*/ 2988 w 2988"/>
              <a:gd name="T7" fmla="*/ 2772 h 3180"/>
              <a:gd name="T8" fmla="*/ 1452 w 2988"/>
              <a:gd name="T9" fmla="*/ 3060 h 3180"/>
              <a:gd name="T10" fmla="*/ 0 w 2988"/>
              <a:gd name="T11" fmla="*/ 2406 h 3180"/>
              <a:gd name="T12" fmla="*/ 510 w 2988"/>
              <a:gd name="T13" fmla="*/ 1098 h 3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5" name="Freeform 43"/>
          <p:cNvSpPr>
            <a:spLocks/>
          </p:cNvSpPr>
          <p:nvPr/>
        </p:nvSpPr>
        <p:spPr bwMode="gray">
          <a:xfrm>
            <a:off x="4800600" y="2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76 w 2064"/>
              <a:gd name="T3" fmla="*/ 1518 h 1518"/>
              <a:gd name="T4" fmla="*/ 2064 w 2064"/>
              <a:gd name="T5" fmla="*/ 0 h 1518"/>
              <a:gd name="T6" fmla="*/ 0 w 2064"/>
              <a:gd name="T7" fmla="*/ 0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1" name="Freeform 79"/>
          <p:cNvSpPr>
            <a:spLocks/>
          </p:cNvSpPr>
          <p:nvPr/>
        </p:nvSpPr>
        <p:spPr bwMode="gray">
          <a:xfrm>
            <a:off x="1" y="2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7" name="Freeform 45"/>
          <p:cNvSpPr>
            <a:spLocks/>
          </p:cNvSpPr>
          <p:nvPr/>
        </p:nvSpPr>
        <p:spPr bwMode="gray">
          <a:xfrm>
            <a:off x="1" y="2"/>
            <a:ext cx="6372225" cy="7072313"/>
          </a:xfrm>
          <a:custGeom>
            <a:avLst/>
            <a:gdLst>
              <a:gd name="T0" fmla="*/ 0 w 4014"/>
              <a:gd name="T1" fmla="*/ 0 h 4455"/>
              <a:gd name="T2" fmla="*/ 3612 w 4014"/>
              <a:gd name="T3" fmla="*/ 0 h 4455"/>
              <a:gd name="T4" fmla="*/ 3222 w 4014"/>
              <a:gd name="T5" fmla="*/ 3042 h 4455"/>
              <a:gd name="T6" fmla="*/ 0 w 4014"/>
              <a:gd name="T7" fmla="*/ 3744 h 4455"/>
              <a:gd name="T8" fmla="*/ 0 w 4014"/>
              <a:gd name="T9" fmla="*/ 0 h 44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9" name="Line 47"/>
          <p:cNvSpPr>
            <a:spLocks noChangeShapeType="1"/>
          </p:cNvSpPr>
          <p:nvPr/>
        </p:nvSpPr>
        <p:spPr bwMode="gray">
          <a:xfrm>
            <a:off x="250825" y="1590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0" name="Line 48"/>
          <p:cNvSpPr>
            <a:spLocks noChangeShapeType="1"/>
          </p:cNvSpPr>
          <p:nvPr/>
        </p:nvSpPr>
        <p:spPr bwMode="gray">
          <a:xfrm>
            <a:off x="1293813" y="1590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1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2" name="Line 50"/>
          <p:cNvSpPr>
            <a:spLocks noChangeShapeType="1"/>
          </p:cNvSpPr>
          <p:nvPr/>
        </p:nvSpPr>
        <p:spPr bwMode="gray">
          <a:xfrm>
            <a:off x="3382963" y="1590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3" name="Line 51"/>
          <p:cNvSpPr>
            <a:spLocks noChangeShapeType="1"/>
          </p:cNvSpPr>
          <p:nvPr/>
        </p:nvSpPr>
        <p:spPr bwMode="gray">
          <a:xfrm>
            <a:off x="4427538" y="1590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29" name="Line 57"/>
          <p:cNvSpPr>
            <a:spLocks noChangeShapeType="1"/>
          </p:cNvSpPr>
          <p:nvPr/>
        </p:nvSpPr>
        <p:spPr bwMode="gray">
          <a:xfrm rot="5400000">
            <a:off x="2666207" y="1854995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31" name="Rectangle 59"/>
          <p:cNvSpPr>
            <a:spLocks noChangeArrowheads="1"/>
          </p:cNvSpPr>
          <p:nvPr/>
        </p:nvSpPr>
        <p:spPr bwMode="gray">
          <a:xfrm>
            <a:off x="2362201" y="277815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gray">
          <a:xfrm>
            <a:off x="285751" y="2427290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gray">
          <a:xfrm>
            <a:off x="1" y="271465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4" name="Rectangle 62"/>
          <p:cNvSpPr>
            <a:spLocks noChangeArrowheads="1"/>
          </p:cNvSpPr>
          <p:nvPr/>
        </p:nvSpPr>
        <p:spPr bwMode="gray">
          <a:xfrm>
            <a:off x="1331914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36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645 h 651"/>
              <a:gd name="T4" fmla="*/ 636 w 636"/>
              <a:gd name="T5" fmla="*/ 651 h 651"/>
              <a:gd name="T6" fmla="*/ 632 w 636"/>
              <a:gd name="T7" fmla="*/ 0 h 651"/>
              <a:gd name="T8" fmla="*/ 0 w 636"/>
              <a:gd name="T9" fmla="*/ 0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gray">
          <a:xfrm>
            <a:off x="285751" y="2435227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07152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7152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7152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fld id="{69533976-4128-4082-B59B-531BEEA13D08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143" name="Group 71"/>
          <p:cNvGrpSpPr>
            <a:grpSpLocks/>
          </p:cNvGrpSpPr>
          <p:nvPr/>
        </p:nvGrpSpPr>
        <p:grpSpPr bwMode="auto">
          <a:xfrm>
            <a:off x="8077201" y="0"/>
            <a:ext cx="1076325" cy="6858000"/>
            <a:chOff x="5088" y="0"/>
            <a:chExt cx="678" cy="4320"/>
          </a:xfrm>
        </p:grpSpPr>
        <p:sp>
          <p:nvSpPr>
            <p:cNvPr id="3138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43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720 h 720"/>
                <a:gd name="T8" fmla="*/ 0 w 672"/>
                <a:gd name="T9" fmla="*/ 432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39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206 w 212"/>
                <a:gd name="T1" fmla="*/ 0 h 824"/>
                <a:gd name="T2" fmla="*/ 0 w 212"/>
                <a:gd name="T3" fmla="*/ 82 h 824"/>
                <a:gd name="T4" fmla="*/ 168 w 212"/>
                <a:gd name="T5" fmla="*/ 824 h 824"/>
                <a:gd name="T6" fmla="*/ 212 w 212"/>
                <a:gd name="T7" fmla="*/ 822 h 824"/>
                <a:gd name="T8" fmla="*/ 206 w 212"/>
                <a:gd name="T9" fmla="*/ 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Rectangle 80"/>
          <p:cNvSpPr>
            <a:spLocks noChangeArrowheads="1"/>
          </p:cNvSpPr>
          <p:nvPr/>
        </p:nvSpPr>
        <p:spPr bwMode="gray">
          <a:xfrm>
            <a:off x="5495925" y="1333502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gray">
          <a:xfrm>
            <a:off x="5480050" y="1590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54" name="Rectangle 82"/>
          <p:cNvSpPr>
            <a:spLocks noChangeArrowheads="1"/>
          </p:cNvSpPr>
          <p:nvPr/>
        </p:nvSpPr>
        <p:spPr bwMode="gray">
          <a:xfrm>
            <a:off x="4457701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5"/>
            <a:ext cx="82296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  <a:endParaRPr lang="en-GB" altLang="en-US" noProof="0" dirty="0" smtClean="0"/>
          </a:p>
        </p:txBody>
      </p:sp>
      <p:pic>
        <p:nvPicPr>
          <p:cNvPr id="3155" name="Picture 83" descr="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1" y="609600"/>
            <a:ext cx="2663825" cy="219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2" y="4894328"/>
            <a:ext cx="780727" cy="779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3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31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31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3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" grpId="0" animBg="1"/>
      <p:bldP spid="3112" grpId="1" animBg="1"/>
      <p:bldP spid="3112" grpId="2" animBg="1"/>
      <p:bldP spid="3112" grpId="3" animBg="1"/>
      <p:bldP spid="3113" grpId="0" animBg="1"/>
      <p:bldP spid="3113" grpId="1" animBg="1"/>
      <p:bldP spid="3113" grpId="2" animBg="1"/>
      <p:bldP spid="3113" grpId="3" animBg="1"/>
      <p:bldP spid="3114" grpId="0" animBg="1"/>
      <p:bldP spid="3114" grpId="1" animBg="1"/>
      <p:bldP spid="3114" grpId="2" animBg="1"/>
      <p:bldP spid="3114" grpId="3" animBg="1"/>
      <p:bldP spid="3115" grpId="0" animBg="1"/>
      <p:bldP spid="3115" grpId="1" animBg="1"/>
      <p:bldP spid="3115" grpId="2" animBg="1"/>
      <p:bldP spid="3115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E0E30-C3F7-48D8-8108-FAB548F8AD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19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25440"/>
            <a:ext cx="2057400" cy="5800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25440"/>
            <a:ext cx="6019800" cy="5800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A343D-13E3-40D6-A270-1C44145D84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397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1858A1A-51F6-40A6-B3B7-C07E37A7D1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718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90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BA00DA7-6A5F-4B32-8694-339399E99AB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0624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0F9CD5-A990-4513-8976-3877EA87098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1061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73E3F16-88AB-46E8-8BC0-02E3ACB8CB5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481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17A0B0C-9A7A-477B-952A-798A63982D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111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F4AC5-5A4D-4F1E-A79F-71DDC5AF629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5757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3C061-DC7C-4723-92F2-C8B61156A0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786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6529-5B15-4553-950F-D71909DE2A7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994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D90A8-A1CA-41DE-B489-6CA3AB4A04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1778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BA778-FE67-4DAC-B75C-F61E6B87B6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127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C0E3-3A4A-4C56-BE66-CF2007B898E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4613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5AA08-3EF3-4115-9267-0DFF6ECF40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9502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0C2C9-686B-4794-BE2A-9B9BF9668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538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>
              <a:gd name="T0" fmla="*/ 5766 w 5768"/>
              <a:gd name="T1" fmla="*/ 605 h 4329"/>
              <a:gd name="T2" fmla="*/ 5768 w 5768"/>
              <a:gd name="T3" fmla="*/ 4325 h 4329"/>
              <a:gd name="T4" fmla="*/ 1082 w 5768"/>
              <a:gd name="T5" fmla="*/ 4329 h 4329"/>
              <a:gd name="T6" fmla="*/ 13 w 5768"/>
              <a:gd name="T7" fmla="*/ 3351 h 4329"/>
              <a:gd name="T8" fmla="*/ 0 w 5768"/>
              <a:gd name="T9" fmla="*/ 0 h 4329"/>
              <a:gd name="T10" fmla="*/ 2428 w 5768"/>
              <a:gd name="T11" fmla="*/ 7 h 4329"/>
              <a:gd name="T12" fmla="*/ 5766 w 5768"/>
              <a:gd name="T13" fmla="*/ 605 h 4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2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1100 h 1100"/>
              <a:gd name="T4" fmla="*/ 1089 w 1089"/>
              <a:gd name="T5" fmla="*/ 1100 h 1100"/>
              <a:gd name="T6" fmla="*/ 0 w 1089"/>
              <a:gd name="T7" fmla="*/ 0 h 1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2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40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3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9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4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4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6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9" y="6064252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2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9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9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57F5C3-D9C7-46DA-8267-A32F1E725174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2"/>
            <a:ext cx="5105400" cy="739775"/>
          </a:xfrm>
          <a:custGeom>
            <a:avLst/>
            <a:gdLst>
              <a:gd name="T0" fmla="*/ 3130 w 3130"/>
              <a:gd name="T1" fmla="*/ 453 h 453"/>
              <a:gd name="T2" fmla="*/ 3130 w 3130"/>
              <a:gd name="T3" fmla="*/ 0 h 453"/>
              <a:gd name="T4" fmla="*/ 0 w 3130"/>
              <a:gd name="T5" fmla="*/ 0 h 453"/>
              <a:gd name="T6" fmla="*/ 3130 w 3130"/>
              <a:gd name="T7" fmla="*/ 453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pic>
        <p:nvPicPr>
          <p:cNvPr id="1061" name="Picture 37" descr="wat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1" y="-381000"/>
            <a:ext cx="2417763" cy="199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4" y="5726113"/>
            <a:ext cx="1223962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6998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712827" y="6165304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black">
          <a:xfrm>
            <a:off x="-396552" y="1196752"/>
            <a:ext cx="678574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sz="44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مجری:</a:t>
            </a:r>
            <a:r>
              <a:rPr lang="fa-IR" altLang="en-US" sz="6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/>
            </a:r>
            <a:br>
              <a:rPr lang="fa-IR" altLang="en-US" sz="6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</a:br>
            <a:r>
              <a:rPr lang="fa-IR" altLang="en-US" sz="6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آقای </a:t>
            </a:r>
            <a:r>
              <a:rPr lang="ar-SA" sz="6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سید حسین</a:t>
            </a:r>
            <a:endParaRPr lang="en-GB" sz="6000" dirty="0" smtClean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  <a:p>
            <a:pPr algn="ctr" rtl="1"/>
            <a:r>
              <a:rPr lang="ar-SA" sz="80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حسینی یزدی</a:t>
            </a:r>
            <a:endParaRPr lang="en-GB" sz="8000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24128" y="1988840"/>
            <a:ext cx="35283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5400" b="1" dirty="0" smtClean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  <a:t>مدیر </a:t>
            </a:r>
            <a:r>
              <a:rPr lang="fa-IR" sz="5400" b="1" dirty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  <a:t>تیم </a:t>
            </a:r>
            <a:r>
              <a:rPr lang="fa-IR" sz="5400" b="1" dirty="0" smtClean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  <a:t>اجرایی</a:t>
            </a:r>
            <a:br>
              <a:rPr lang="fa-IR" sz="5400" b="1" dirty="0" smtClean="0">
                <a:solidFill>
                  <a:srgbClr val="FFFFFF"/>
                </a:solidFill>
                <a:latin typeface="LMN Monir" pitchFamily="2" charset="0"/>
                <a:cs typeface="B Roya" panose="00000400000000000000" pitchFamily="2" charset="-78"/>
              </a:rPr>
            </a:br>
            <a:r>
              <a:rPr lang="en-GB" sz="5400" b="1" dirty="0" err="1" smtClean="0">
                <a:solidFill>
                  <a:srgbClr val="FFFFFF"/>
                </a:solidFill>
                <a:latin typeface="BWLexa" panose="02020603050405020304" pitchFamily="18" charset="0"/>
                <a:cs typeface="B Roya" panose="00000400000000000000" pitchFamily="2" charset="-78"/>
              </a:rPr>
              <a:t>TEDx</a:t>
            </a:r>
            <a:r>
              <a:rPr lang="fa-IR" sz="5400" b="1" dirty="0" smtClean="0">
                <a:solidFill>
                  <a:srgbClr val="FFFFFF"/>
                </a:solidFill>
                <a:latin typeface="BWLexa" panose="02020603050405020304" pitchFamily="18" charset="0"/>
                <a:cs typeface="B Roya" panose="00000400000000000000" pitchFamily="2" charset="-78"/>
              </a:rPr>
              <a:t> تهران</a:t>
            </a:r>
            <a:endParaRPr lang="en-GB" sz="5400" b="1" dirty="0">
              <a:solidFill>
                <a:srgbClr val="FFFFFF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779912" y="6152177"/>
            <a:ext cx="43106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b="1" i="1" dirty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464665"/>
            <a:ext cx="1080120" cy="3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8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2"/>
          <p:cNvSpPr>
            <a:spLocks noChangeArrowheads="1"/>
          </p:cNvSpPr>
          <p:nvPr/>
        </p:nvSpPr>
        <p:spPr bwMode="gray">
          <a:xfrm>
            <a:off x="2735263" y="2996952"/>
            <a:ext cx="5556250" cy="1447800"/>
          </a:xfrm>
          <a:prstGeom prst="roundRect">
            <a:avLst>
              <a:gd name="adj" fmla="val 11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black">
          <a:xfrm>
            <a:off x="2733675" y="3346493"/>
            <a:ext cx="50958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fa-IR" sz="3200" b="1" dirty="0" smtClean="0">
                <a:cs typeface="B Roya" panose="00000400000000000000" pitchFamily="2" charset="-78"/>
              </a:rPr>
              <a:t>مدیریت صنعتی</a:t>
            </a:r>
            <a:endParaRPr lang="en-GB" altLang="en-US" sz="3200" b="1" dirty="0">
              <a:cs typeface="B Roya" panose="00000400000000000000" pitchFamily="2" charset="-78"/>
            </a:endParaRPr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gray">
          <a:xfrm>
            <a:off x="3548063" y="3501777"/>
            <a:ext cx="533400" cy="3810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68613" name="Picture 5" descr="DO_circl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285090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15" name="Text Box 7"/>
          <p:cNvSpPr txBox="1">
            <a:spLocks noChangeArrowheads="1"/>
          </p:cNvSpPr>
          <p:nvPr/>
        </p:nvSpPr>
        <p:spPr bwMode="black">
          <a:xfrm>
            <a:off x="1834357" y="3369432"/>
            <a:ext cx="16700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0033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a-IR" sz="2000" b="1" dirty="0">
                <a:cs typeface="B Roya" panose="00000400000000000000" pitchFamily="2" charset="-78"/>
              </a:rPr>
              <a:t>دانشگاه </a:t>
            </a:r>
            <a:r>
              <a:rPr lang="fa-IR" sz="2000" b="1" dirty="0" smtClean="0">
                <a:cs typeface="B Roya" panose="00000400000000000000" pitchFamily="2" charset="-78"/>
              </a:rPr>
              <a:t>علم و فرهنگ</a:t>
            </a:r>
            <a:endParaRPr lang="en-GB" altLang="en-US" sz="2000" b="1" dirty="0">
              <a:cs typeface="B Roya" panose="00000400000000000000" pitchFamily="2" charset="-78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2843808" y="1266302"/>
            <a:ext cx="41148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altLang="en-US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تحصیلی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59932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2000">
        <p:fade/>
      </p:transition>
    </mc:Choice>
    <mc:Fallback>
      <p:transition spd="med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/>
      <p:bldP spid="15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62648" y="706131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سوابق کاری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944" y="1844824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4804" y="1929532"/>
            <a:ext cx="7614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b="1" dirty="0">
                <a:latin typeface="LMN Monir" pitchFamily="2" charset="0"/>
                <a:cs typeface="B Roya" panose="00000400000000000000" pitchFamily="2" charset="-78"/>
              </a:rPr>
              <a:t>مدیرعامل و رئیس هیأت </a:t>
            </a:r>
            <a:r>
              <a:rPr lang="fa-IR" sz="2800" b="1" dirty="0" smtClean="0">
                <a:latin typeface="LMN Monir" pitchFamily="2" charset="0"/>
                <a:cs typeface="B Roya" panose="00000400000000000000" pitchFamily="2" charset="-78"/>
              </a:rPr>
              <a:t>مدیره * </a:t>
            </a:r>
            <a:r>
              <a:rPr lang="fa-IR" sz="28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شرکت </a:t>
            </a:r>
            <a:r>
              <a:rPr lang="fa-IR" sz="28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رویال ساکار </a:t>
            </a:r>
            <a:r>
              <a:rPr lang="fa-IR" sz="28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تجارت</a:t>
            </a:r>
            <a:endParaRPr lang="en-GB" sz="28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37363" y="4068610"/>
            <a:ext cx="61718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sz="2800" b="1" dirty="0">
                <a:latin typeface="LMN Monir" pitchFamily="2" charset="0"/>
                <a:cs typeface="B Roya" panose="00000400000000000000" pitchFamily="2" charset="-78"/>
              </a:rPr>
              <a:t>شرکت </a:t>
            </a:r>
            <a:r>
              <a:rPr lang="ar-SA" sz="2800" b="1" dirty="0">
                <a:latin typeface="LMN Monir" pitchFamily="2" charset="0"/>
                <a:cs typeface="B Roya" panose="00000400000000000000" pitchFamily="2" charset="-78"/>
              </a:rPr>
              <a:t>دارویی کشاورز</a:t>
            </a:r>
            <a:r>
              <a:rPr lang="fa-IR" sz="2800" b="1" dirty="0">
                <a:latin typeface="LMN Monir" pitchFamily="2" charset="0"/>
                <a:cs typeface="B Roya" panose="00000400000000000000" pitchFamily="2" charset="-78"/>
              </a:rPr>
              <a:t> * مدیر و عضو هیأت مدیره</a:t>
            </a:r>
            <a:endParaRPr lang="en-GB" sz="2800" b="1" dirty="0"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67956" y="2999071"/>
            <a:ext cx="5641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ar-SA" sz="28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استودیو اثنا</a:t>
            </a:r>
            <a:r>
              <a:rPr lang="fa-IR" sz="28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 * </a:t>
            </a:r>
            <a:r>
              <a:rPr lang="ar-SA" sz="28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عضو هیأت مدیره و مدیر رویداد</a:t>
            </a:r>
            <a:endParaRPr lang="en-GB" sz="28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24723" y="5138149"/>
            <a:ext cx="71845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800" b="1" dirty="0">
                <a:latin typeface="LMN Monir" pitchFamily="2" charset="0"/>
                <a:cs typeface="B Roya" panose="00000400000000000000" pitchFamily="2" charset="-78"/>
              </a:rPr>
              <a:t>برگزاری بزرگ ترین رویداد استارت آپ ( اینوتکس) در 2018</a:t>
            </a:r>
            <a:endParaRPr lang="en-GB" sz="2800" b="1" dirty="0"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24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944" y="2926711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944" y="4008598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944" y="5090484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7132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0">
        <p:fade/>
      </p:transition>
    </mc:Choice>
    <mc:Fallback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2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16" grpId="0"/>
      <p:bldP spid="18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62648" y="706131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تجربیات داوطلبانه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54" y="1977913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6834" y="2017624"/>
            <a:ext cx="7614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6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مدیر ستاد ثبت </a:t>
            </a:r>
            <a:r>
              <a:rPr lang="ar-SA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نام</a:t>
            </a:r>
            <a:r>
              <a:rPr lang="fa-IR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 * </a:t>
            </a:r>
            <a:r>
              <a:rPr lang="en-GB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 </a:t>
            </a:r>
            <a:r>
              <a:rPr lang="en-GB" sz="3200" b="1" dirty="0" err="1" smtClean="0"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TEDx</a:t>
            </a:r>
            <a:r>
              <a:rPr lang="fa-IR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تهران </a:t>
            </a:r>
            <a:endParaRPr lang="en-GB" sz="36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54890" y="4354351"/>
            <a:ext cx="622638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مدیریت</a:t>
            </a:r>
            <a:r>
              <a:rPr lang="fa-IR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 برگزاری دو رویداد سالیانه</a:t>
            </a:r>
            <a:br>
              <a:rPr lang="fa-IR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</a:br>
            <a:r>
              <a:rPr lang="ar-SA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خیریه</a:t>
            </a:r>
            <a:r>
              <a:rPr lang="fa-IR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 در تهران با 8000 شرکت کننده</a:t>
            </a:r>
            <a:endParaRPr lang="en-GB" sz="36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80811" y="3310115"/>
            <a:ext cx="5200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rtl="1"/>
            <a:r>
              <a:rPr lang="fa-IR" sz="3600" b="1" dirty="0">
                <a:latin typeface="LMN Monir" pitchFamily="2" charset="0"/>
                <a:ea typeface="+mj-ea"/>
                <a:cs typeface="B Roya" panose="00000400000000000000" pitchFamily="2" charset="-78"/>
              </a:rPr>
              <a:t>مدیر تیم </a:t>
            </a:r>
            <a:r>
              <a:rPr lang="fa-IR" sz="3600" b="1" dirty="0" smtClean="0">
                <a:latin typeface="LMN Monir" pitchFamily="2" charset="0"/>
                <a:ea typeface="+mj-ea"/>
                <a:cs typeface="B Roya" panose="00000400000000000000" pitchFamily="2" charset="-78"/>
              </a:rPr>
              <a:t>اجرایی </a:t>
            </a:r>
            <a:r>
              <a:rPr lang="fa-IR" sz="3600" b="1" dirty="0" smtClean="0">
                <a:latin typeface="LMN Monir" pitchFamily="2" charset="0"/>
                <a:cs typeface="B Roya" panose="00000400000000000000" pitchFamily="2" charset="-78"/>
              </a:rPr>
              <a:t>* </a:t>
            </a:r>
            <a:r>
              <a:rPr lang="en-GB" sz="3600" b="1" dirty="0" smtClean="0"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en-GB" sz="3200" b="1" dirty="0" err="1">
                <a:latin typeface="FrankRuehl" panose="020E0503060101010101" pitchFamily="34" charset="-79"/>
                <a:cs typeface="FrankRuehl" panose="020E0503060101010101" pitchFamily="34" charset="-79"/>
              </a:rPr>
              <a:t>TEDx</a:t>
            </a:r>
            <a:r>
              <a:rPr lang="fa-IR" sz="3600" b="1" dirty="0">
                <a:latin typeface="LMN Monir" pitchFamily="2" charset="0"/>
                <a:cs typeface="B Roya" panose="00000400000000000000" pitchFamily="2" charset="-78"/>
              </a:rPr>
              <a:t>تهران </a:t>
            </a:r>
            <a:endParaRPr lang="en-GB" sz="3600" b="1" dirty="0">
              <a:latin typeface="LMN Monir" pitchFamily="2" charset="0"/>
              <a:ea typeface="+mj-ea"/>
              <a:cs typeface="B Roya" panose="00000400000000000000" pitchFamily="2" charset="-78"/>
            </a:endParaRPr>
          </a:p>
        </p:txBody>
      </p:sp>
      <p:pic>
        <p:nvPicPr>
          <p:cNvPr id="24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54" y="3272464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554" y="4374590"/>
            <a:ext cx="611918" cy="611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511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2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449" y="6237314"/>
            <a:ext cx="1152128" cy="349879"/>
          </a:xfrm>
          <a:prstGeom prst="rect">
            <a:avLst/>
          </a:prstGeom>
        </p:spPr>
      </p:pic>
      <p:sp>
        <p:nvSpPr>
          <p:cNvPr id="21" name="Rectangle 6"/>
          <p:cNvSpPr txBox="1">
            <a:spLocks noChangeArrowheads="1"/>
          </p:cNvSpPr>
          <p:nvPr/>
        </p:nvSpPr>
        <p:spPr bwMode="black">
          <a:xfrm>
            <a:off x="515373" y="723269"/>
            <a:ext cx="7776863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rtl="1"/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مهارت</a:t>
            </a:r>
            <a:r>
              <a:rPr lang="fa-IR" sz="2400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latin typeface="LMN Monir" pitchFamily="2" charset="0"/>
                <a:cs typeface="B Roya" panose="00000400000000000000" pitchFamily="2" charset="-78"/>
              </a:rPr>
              <a:t>ها</a:t>
            </a:r>
            <a:endParaRPr lang="en-GB" dirty="0">
              <a:solidFill>
                <a:srgbClr val="FF0000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pic>
        <p:nvPicPr>
          <p:cNvPr id="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48" y="2029032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12876" y="1918853"/>
            <a:ext cx="51059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3600" b="1" dirty="0" smtClean="0">
                <a:cs typeface="B Roya" panose="00000400000000000000" pitchFamily="2" charset="-78"/>
              </a:rPr>
              <a:t>مدیریت رویداد </a:t>
            </a:r>
            <a:r>
              <a:rPr lang="en-GB" sz="3600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Event</a:t>
            </a:r>
            <a:endParaRPr lang="en-GB" sz="3600" dirty="0"/>
          </a:p>
        </p:txBody>
      </p:sp>
      <p:pic>
        <p:nvPicPr>
          <p:cNvPr id="13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48" y="2704038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261824" y="2665187"/>
            <a:ext cx="42558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 smtClean="0">
                <a:cs typeface="B Roya" panose="00000400000000000000" pitchFamily="2" charset="-78"/>
              </a:rPr>
              <a:t>استراتژی بازاریابی</a:t>
            </a:r>
            <a:endParaRPr lang="en-GB" sz="3600" b="1" dirty="0">
              <a:cs typeface="B Roya" panose="00000400000000000000" pitchFamily="2" charset="-78"/>
            </a:endParaRPr>
          </a:p>
        </p:txBody>
      </p:sp>
      <p:pic>
        <p:nvPicPr>
          <p:cNvPr id="17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48" y="3379044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731334" y="3257547"/>
            <a:ext cx="4786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>
                <a:cs typeface="B Roya" panose="00000400000000000000" pitchFamily="2" charset="-78"/>
              </a:rPr>
              <a:t>مدیریت منابع انسانی</a:t>
            </a:r>
            <a:endParaRPr lang="en-GB" sz="3600" b="1" dirty="0">
              <a:cs typeface="B Roya" panose="00000400000000000000" pitchFamily="2" charset="-78"/>
            </a:endParaRPr>
          </a:p>
        </p:txBody>
      </p:sp>
      <p:pic>
        <p:nvPicPr>
          <p:cNvPr id="19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48" y="4054050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19169" y="3929833"/>
            <a:ext cx="7498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3600" b="1" dirty="0">
                <a:cs typeface="B Roya" panose="00000400000000000000" pitchFamily="2" charset="-78"/>
              </a:rPr>
              <a:t>مدیریت روابط </a:t>
            </a:r>
            <a:r>
              <a:rPr lang="ar-SA" sz="3600" b="1" dirty="0" smtClean="0">
                <a:cs typeface="B Roya" panose="00000400000000000000" pitchFamily="2" charset="-78"/>
              </a:rPr>
              <a:t>مشتری</a:t>
            </a:r>
            <a:r>
              <a:rPr lang="fa-IR" sz="3600" b="1" dirty="0" smtClean="0">
                <a:cs typeface="B Roya" panose="00000400000000000000" pitchFamily="2" charset="-78"/>
              </a:rPr>
              <a:t> / </a:t>
            </a:r>
            <a:r>
              <a:rPr lang="en-GB" sz="3600" b="1" dirty="0" smtClean="0">
                <a:cs typeface="B Roya" panose="00000400000000000000" pitchFamily="2" charset="-78"/>
              </a:rPr>
              <a:t> </a:t>
            </a:r>
            <a:r>
              <a:rPr lang="en-US" sz="3600" b="1" dirty="0" smtClean="0">
                <a:cs typeface="B Roya" panose="00000400000000000000" pitchFamily="2" charset="-78"/>
              </a:rPr>
              <a:t> </a:t>
            </a:r>
            <a:r>
              <a:rPr lang="en-GB" sz="3600" b="1" dirty="0" smtClean="0">
                <a:latin typeface="FrankRuehl" panose="020E0503060101010101" pitchFamily="34" charset="-79"/>
                <a:cs typeface="FrankRuehl" panose="020E0503060101010101" pitchFamily="34" charset="-79"/>
              </a:rPr>
              <a:t>CRM</a:t>
            </a:r>
            <a:endParaRPr lang="en-GB" sz="3600" dirty="0"/>
          </a:p>
        </p:txBody>
      </p:sp>
      <p:pic>
        <p:nvPicPr>
          <p:cNvPr id="22" name="Picture 9" descr="RY_circle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348" y="4729057"/>
            <a:ext cx="425974" cy="425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1098522" y="4610329"/>
            <a:ext cx="64191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fa-IR" sz="3600" b="1" dirty="0">
                <a:cs typeface="B Roya" panose="00000400000000000000" pitchFamily="2" charset="-78"/>
              </a:rPr>
              <a:t>مدیریت بازرگانی بین المللی</a:t>
            </a:r>
            <a:endParaRPr lang="en-GB" sz="3600" b="1" dirty="0">
              <a:cs typeface="B Ro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93512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5000">
        <p:fade/>
      </p:transition>
    </mc:Choice>
    <mc:Fallback>
      <p:transition spd="med" advClick="0" advTm="2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2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25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5868144" y="406998"/>
            <a:ext cx="2047180" cy="388225"/>
          </a:xfrm>
        </p:spPr>
        <p:txBody>
          <a:bodyPr/>
          <a:lstStyle/>
          <a:p>
            <a:pPr algn="ctr"/>
            <a:r>
              <a:rPr lang="fa-IR" altLang="en-US" sz="2400" dirty="0">
                <a:solidFill>
                  <a:srgbClr val="FCFCFC"/>
                </a:solidFill>
                <a:latin typeface="LMN Monir" pitchFamily="2" charset="0"/>
                <a:cs typeface="B Roya" panose="00000400000000000000" pitchFamily="2" charset="-78"/>
              </a:rPr>
              <a:t>16 بهمن 97</a:t>
            </a:r>
            <a:endParaRPr lang="en-GB" altLang="en-US" sz="8800" dirty="0">
              <a:solidFill>
                <a:srgbClr val="FCFCFC"/>
              </a:solidFill>
              <a:latin typeface="LMN Monir" pitchFamily="2" charset="0"/>
              <a:cs typeface="B Roya" panose="00000400000000000000" pitchFamily="2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23928" y="6093296"/>
            <a:ext cx="4310633" cy="4572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b="1" i="1" dirty="0" smtClean="0">
                <a:solidFill>
                  <a:srgbClr val="FCFCFC"/>
                </a:solidFill>
                <a:latin typeface="Book Antiqua" panose="02040602050305030304" pitchFamily="18" charset="0"/>
                <a:cs typeface="B Yekan" panose="00000400000000000000" pitchFamily="2" charset="-78"/>
              </a:rPr>
              <a:t>www.AmirSchool.com</a:t>
            </a:r>
            <a:endParaRPr lang="en-GB" altLang="en-US" b="1" i="1" dirty="0">
              <a:solidFill>
                <a:srgbClr val="FCFCFC"/>
              </a:solidFill>
              <a:latin typeface="Book Antiqua" panose="02040602050305030304" pitchFamily="18" charset="0"/>
              <a:cs typeface="B Yekan" panose="00000400000000000000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48" y="1916832"/>
            <a:ext cx="5453696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46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15000">
        <p:fade/>
      </p:transition>
    </mc:Choice>
    <mc:Fallback>
      <p:transition spd="med" advClick="0" advTm="15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102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 Roya</vt:lpstr>
      <vt:lpstr>B Yekan</vt:lpstr>
      <vt:lpstr>Book Antiqua</vt:lpstr>
      <vt:lpstr>BWLexa</vt:lpstr>
      <vt:lpstr>FrankRuehl</vt:lpstr>
      <vt:lpstr>LMN Monir</vt:lpstr>
      <vt:lpstr>Default Design</vt:lpstr>
      <vt:lpstr>16 بهمن 97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16 بهمن 97</vt:lpstr>
    </vt:vector>
  </TitlesOfParts>
  <Company>Moorche 30 DVDs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راهکار 2</dc:title>
  <dc:creator>Hadi Sabouhi</dc:creator>
  <cp:lastModifiedBy>amir school</cp:lastModifiedBy>
  <cp:revision>154</cp:revision>
  <dcterms:created xsi:type="dcterms:W3CDTF">2019-01-28T06:29:11Z</dcterms:created>
  <dcterms:modified xsi:type="dcterms:W3CDTF">2019-02-04T05:34:15Z</dcterms:modified>
</cp:coreProperties>
</file>