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8" r:id="rId3"/>
    <p:sldId id="299" r:id="rId4"/>
    <p:sldId id="295" r:id="rId5"/>
    <p:sldId id="301" r:id="rId6"/>
    <p:sldId id="300" r:id="rId7"/>
    <p:sldId id="303" r:id="rId8"/>
    <p:sldId id="304" r:id="rId9"/>
    <p:sldId id="296" r:id="rId10"/>
    <p:sldId id="305" r:id="rId11"/>
    <p:sldId id="302" r:id="rId12"/>
    <p:sldId id="306" r:id="rId13"/>
    <p:sldId id="292" r:id="rId14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CFCFC"/>
    <a:srgbClr val="808080"/>
    <a:srgbClr val="FDF58D"/>
    <a:srgbClr val="E8E8E8"/>
    <a:srgbClr val="FFD84B"/>
    <a:srgbClr val="CC3300"/>
    <a:srgbClr val="FFC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115" d="100"/>
          <a:sy n="115" d="100"/>
        </p:scale>
        <p:origin x="87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280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 alt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 alt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5802B5-5DCB-4C2F-80F8-D2D2EEBBEE7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8823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6023E8-ED1B-47B8-A1C7-6694B027F51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7844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" name="Freeform 40"/>
          <p:cNvSpPr>
            <a:spLocks/>
          </p:cNvSpPr>
          <p:nvPr/>
        </p:nvSpPr>
        <p:spPr bwMode="gray">
          <a:xfrm>
            <a:off x="0" y="6048377"/>
            <a:ext cx="2762250" cy="809625"/>
          </a:xfrm>
          <a:custGeom>
            <a:avLst/>
            <a:gdLst>
              <a:gd name="T0" fmla="*/ 0 w 1740"/>
              <a:gd name="T1" fmla="*/ 0 h 510"/>
              <a:gd name="T2" fmla="*/ 0 w 1740"/>
              <a:gd name="T3" fmla="*/ 510 h 510"/>
              <a:gd name="T4" fmla="*/ 1740 w 1740"/>
              <a:gd name="T5" fmla="*/ 510 h 510"/>
              <a:gd name="T6" fmla="*/ 1595 w 1740"/>
              <a:gd name="T7" fmla="*/ 30 h 510"/>
              <a:gd name="T8" fmla="*/ 0 w 1740"/>
              <a:gd name="T9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3" name="Freeform 41"/>
          <p:cNvSpPr>
            <a:spLocks/>
          </p:cNvSpPr>
          <p:nvPr/>
        </p:nvSpPr>
        <p:spPr bwMode="gray">
          <a:xfrm>
            <a:off x="2590800" y="4705350"/>
            <a:ext cx="6400800" cy="2152650"/>
          </a:xfrm>
          <a:custGeom>
            <a:avLst/>
            <a:gdLst>
              <a:gd name="T0" fmla="*/ 1116 w 4032"/>
              <a:gd name="T1" fmla="*/ 0 h 1356"/>
              <a:gd name="T2" fmla="*/ 3840 w 4032"/>
              <a:gd name="T3" fmla="*/ 636 h 1356"/>
              <a:gd name="T4" fmla="*/ 4032 w 4032"/>
              <a:gd name="T5" fmla="*/ 1356 h 1356"/>
              <a:gd name="T6" fmla="*/ 288 w 4032"/>
              <a:gd name="T7" fmla="*/ 1356 h 1356"/>
              <a:gd name="T8" fmla="*/ 0 w 4032"/>
              <a:gd name="T9" fmla="*/ 828 h 1356"/>
              <a:gd name="T10" fmla="*/ 1116 w 4032"/>
              <a:gd name="T11" fmla="*/ 0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4" name="Freeform 42"/>
          <p:cNvSpPr>
            <a:spLocks/>
          </p:cNvSpPr>
          <p:nvPr/>
        </p:nvSpPr>
        <p:spPr bwMode="gray">
          <a:xfrm>
            <a:off x="4400550" y="781050"/>
            <a:ext cx="4743450" cy="5048250"/>
          </a:xfrm>
          <a:custGeom>
            <a:avLst/>
            <a:gdLst>
              <a:gd name="T0" fmla="*/ 510 w 2988"/>
              <a:gd name="T1" fmla="*/ 1098 h 3180"/>
              <a:gd name="T2" fmla="*/ 2280 w 2988"/>
              <a:gd name="T3" fmla="*/ 0 h 3180"/>
              <a:gd name="T4" fmla="*/ 2988 w 2988"/>
              <a:gd name="T5" fmla="*/ 342 h 3180"/>
              <a:gd name="T6" fmla="*/ 2988 w 2988"/>
              <a:gd name="T7" fmla="*/ 2772 h 3180"/>
              <a:gd name="T8" fmla="*/ 1452 w 2988"/>
              <a:gd name="T9" fmla="*/ 3060 h 3180"/>
              <a:gd name="T10" fmla="*/ 0 w 2988"/>
              <a:gd name="T11" fmla="*/ 2406 h 3180"/>
              <a:gd name="T12" fmla="*/ 510 w 2988"/>
              <a:gd name="T13" fmla="*/ 1098 h 3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5" name="Freeform 43"/>
          <p:cNvSpPr>
            <a:spLocks/>
          </p:cNvSpPr>
          <p:nvPr/>
        </p:nvSpPr>
        <p:spPr bwMode="gray">
          <a:xfrm>
            <a:off x="4800600" y="2"/>
            <a:ext cx="3276600" cy="2409825"/>
          </a:xfrm>
          <a:custGeom>
            <a:avLst/>
            <a:gdLst>
              <a:gd name="T0" fmla="*/ 0 w 2064"/>
              <a:gd name="T1" fmla="*/ 0 h 1518"/>
              <a:gd name="T2" fmla="*/ 276 w 2064"/>
              <a:gd name="T3" fmla="*/ 1518 h 1518"/>
              <a:gd name="T4" fmla="*/ 2064 w 2064"/>
              <a:gd name="T5" fmla="*/ 0 h 1518"/>
              <a:gd name="T6" fmla="*/ 0 w 2064"/>
              <a:gd name="T7" fmla="*/ 0 h 1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1" name="Freeform 79"/>
          <p:cNvSpPr>
            <a:spLocks/>
          </p:cNvSpPr>
          <p:nvPr/>
        </p:nvSpPr>
        <p:spPr bwMode="gray">
          <a:xfrm>
            <a:off x="1" y="2"/>
            <a:ext cx="6583363" cy="7267575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7" name="Freeform 45"/>
          <p:cNvSpPr>
            <a:spLocks/>
          </p:cNvSpPr>
          <p:nvPr/>
        </p:nvSpPr>
        <p:spPr bwMode="gray">
          <a:xfrm>
            <a:off x="1" y="2"/>
            <a:ext cx="6372225" cy="7072313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gray">
          <a:xfrm>
            <a:off x="250825" y="1590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gray">
          <a:xfrm>
            <a:off x="1293813" y="1590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gray">
          <a:xfrm>
            <a:off x="2338388" y="1588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2" name="Line 50"/>
          <p:cNvSpPr>
            <a:spLocks noChangeShapeType="1"/>
          </p:cNvSpPr>
          <p:nvPr/>
        </p:nvSpPr>
        <p:spPr bwMode="gray">
          <a:xfrm>
            <a:off x="3382963" y="1590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3" name="Line 51"/>
          <p:cNvSpPr>
            <a:spLocks noChangeShapeType="1"/>
          </p:cNvSpPr>
          <p:nvPr/>
        </p:nvSpPr>
        <p:spPr bwMode="gray">
          <a:xfrm>
            <a:off x="4427538" y="1590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gray">
          <a:xfrm rot="5400000">
            <a:off x="2913063" y="-265430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6" name="Line 54"/>
          <p:cNvSpPr>
            <a:spLocks noChangeShapeType="1"/>
          </p:cNvSpPr>
          <p:nvPr/>
        </p:nvSpPr>
        <p:spPr bwMode="gray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7" name="Line 55"/>
          <p:cNvSpPr>
            <a:spLocks noChangeShapeType="1"/>
          </p:cNvSpPr>
          <p:nvPr/>
        </p:nvSpPr>
        <p:spPr bwMode="gray">
          <a:xfrm rot="5400000">
            <a:off x="3011488" y="-622300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8" name="Line 56"/>
          <p:cNvSpPr>
            <a:spLocks noChangeShapeType="1"/>
          </p:cNvSpPr>
          <p:nvPr/>
        </p:nvSpPr>
        <p:spPr bwMode="gray">
          <a:xfrm rot="5400000">
            <a:off x="2907507" y="548481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9" name="Line 57"/>
          <p:cNvSpPr>
            <a:spLocks noChangeShapeType="1"/>
          </p:cNvSpPr>
          <p:nvPr/>
        </p:nvSpPr>
        <p:spPr bwMode="gray">
          <a:xfrm rot="5400000">
            <a:off x="2666207" y="1854995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0" name="Line 58"/>
          <p:cNvSpPr>
            <a:spLocks noChangeShapeType="1"/>
          </p:cNvSpPr>
          <p:nvPr/>
        </p:nvSpPr>
        <p:spPr bwMode="gray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gray">
          <a:xfrm>
            <a:off x="2362201" y="277815"/>
            <a:ext cx="1012825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gray">
          <a:xfrm>
            <a:off x="285751" y="2427290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33" name="Rectangle 61"/>
          <p:cNvSpPr>
            <a:spLocks noChangeArrowheads="1"/>
          </p:cNvSpPr>
          <p:nvPr/>
        </p:nvSpPr>
        <p:spPr bwMode="gray">
          <a:xfrm>
            <a:off x="1" y="271465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34" name="Rectangle 62"/>
          <p:cNvSpPr>
            <a:spLocks noChangeArrowheads="1"/>
          </p:cNvSpPr>
          <p:nvPr/>
        </p:nvSpPr>
        <p:spPr bwMode="gray">
          <a:xfrm>
            <a:off x="1331914" y="1588"/>
            <a:ext cx="1012825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36" name="Freeform 64"/>
          <p:cNvSpPr>
            <a:spLocks/>
          </p:cNvSpPr>
          <p:nvPr/>
        </p:nvSpPr>
        <p:spPr bwMode="gray">
          <a:xfrm>
            <a:off x="2365375" y="4541838"/>
            <a:ext cx="1009650" cy="1033462"/>
          </a:xfrm>
          <a:custGeom>
            <a:avLst/>
            <a:gdLst>
              <a:gd name="T0" fmla="*/ 0 w 636"/>
              <a:gd name="T1" fmla="*/ 0 h 651"/>
              <a:gd name="T2" fmla="*/ 0 w 636"/>
              <a:gd name="T3" fmla="*/ 645 h 651"/>
              <a:gd name="T4" fmla="*/ 636 w 636"/>
              <a:gd name="T5" fmla="*/ 651 h 651"/>
              <a:gd name="T6" fmla="*/ 632 w 636"/>
              <a:gd name="T7" fmla="*/ 0 h 651"/>
              <a:gd name="T8" fmla="*/ 0 w 636"/>
              <a:gd name="T9" fmla="*/ 0 h 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gray">
          <a:xfrm>
            <a:off x="285751" y="2435227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7152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7152"/>
            <a:ext cx="2895600" cy="314325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7152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fld id="{69533976-4128-4082-B59B-531BEEA13D08}" type="slidenum">
              <a:rPr lang="en-GB" altLang="en-US"/>
              <a:pPr/>
              <a:t>‹#›</a:t>
            </a:fld>
            <a:endParaRPr lang="en-GB" altLang="en-US"/>
          </a:p>
        </p:txBody>
      </p:sp>
      <p:grpSp>
        <p:nvGrpSpPr>
          <p:cNvPr id="3143" name="Group 71"/>
          <p:cNvGrpSpPr>
            <a:grpSpLocks/>
          </p:cNvGrpSpPr>
          <p:nvPr/>
        </p:nvGrpSpPr>
        <p:grpSpPr bwMode="auto">
          <a:xfrm>
            <a:off x="8077201" y="0"/>
            <a:ext cx="1076325" cy="6858000"/>
            <a:chOff x="5088" y="0"/>
            <a:chExt cx="678" cy="4320"/>
          </a:xfrm>
        </p:grpSpPr>
        <p:sp>
          <p:nvSpPr>
            <p:cNvPr id="3138" name="Freeform 66"/>
            <p:cNvSpPr>
              <a:spLocks/>
            </p:cNvSpPr>
            <p:nvPr userDrawn="1"/>
          </p:nvSpPr>
          <p:spPr bwMode="gray">
            <a:xfrm>
              <a:off x="5088" y="0"/>
              <a:ext cx="672" cy="702"/>
            </a:xfrm>
            <a:custGeom>
              <a:avLst/>
              <a:gdLst>
                <a:gd name="T0" fmla="*/ 0 w 672"/>
                <a:gd name="T1" fmla="*/ 432 h 720"/>
                <a:gd name="T2" fmla="*/ 288 w 672"/>
                <a:gd name="T3" fmla="*/ 0 h 720"/>
                <a:gd name="T4" fmla="*/ 672 w 672"/>
                <a:gd name="T5" fmla="*/ 0 h 720"/>
                <a:gd name="T6" fmla="*/ 672 w 672"/>
                <a:gd name="T7" fmla="*/ 720 h 720"/>
                <a:gd name="T8" fmla="*/ 0 w 672"/>
                <a:gd name="T9" fmla="*/ 432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9" name="Freeform 67"/>
            <p:cNvSpPr>
              <a:spLocks/>
            </p:cNvSpPr>
            <p:nvPr userDrawn="1"/>
          </p:nvSpPr>
          <p:spPr bwMode="gray">
            <a:xfrm>
              <a:off x="5602" y="3496"/>
              <a:ext cx="164" cy="824"/>
            </a:xfrm>
            <a:custGeom>
              <a:avLst/>
              <a:gdLst>
                <a:gd name="T0" fmla="*/ 206 w 212"/>
                <a:gd name="T1" fmla="*/ 0 h 824"/>
                <a:gd name="T2" fmla="*/ 0 w 212"/>
                <a:gd name="T3" fmla="*/ 82 h 824"/>
                <a:gd name="T4" fmla="*/ 168 w 212"/>
                <a:gd name="T5" fmla="*/ 824 h 824"/>
                <a:gd name="T6" fmla="*/ 212 w 212"/>
                <a:gd name="T7" fmla="*/ 822 h 824"/>
                <a:gd name="T8" fmla="*/ 206 w 212"/>
                <a:gd name="T9" fmla="*/ 0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52" name="Rectangle 80"/>
          <p:cNvSpPr>
            <a:spLocks noChangeArrowheads="1"/>
          </p:cNvSpPr>
          <p:nvPr/>
        </p:nvSpPr>
        <p:spPr bwMode="gray">
          <a:xfrm>
            <a:off x="5495925" y="1333502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gray">
          <a:xfrm>
            <a:off x="5480050" y="1590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4" name="Rectangle 82"/>
          <p:cNvSpPr>
            <a:spLocks noChangeArrowheads="1"/>
          </p:cNvSpPr>
          <p:nvPr/>
        </p:nvSpPr>
        <p:spPr bwMode="gray">
          <a:xfrm>
            <a:off x="4457701" y="349567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33375" y="1884365"/>
            <a:ext cx="82296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  <a:endParaRPr lang="en-GB" altLang="en-US" noProof="0" dirty="0" smtClean="0"/>
          </a:p>
        </p:txBody>
      </p:sp>
      <p:pic>
        <p:nvPicPr>
          <p:cNvPr id="3155" name="Picture 83" descr="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gray">
          <a:xfrm rot="393398">
            <a:off x="2667001" y="609600"/>
            <a:ext cx="2663825" cy="219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92" y="4894328"/>
            <a:ext cx="780727" cy="7799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 tmFilter="0, 0; .2, .5; .8, .5; 1, 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000" autoRev="1" fill="hold"/>
                                        <p:tgtEl>
                                          <p:spTgt spid="31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3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3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3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31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" grpId="0" animBg="1"/>
      <p:bldP spid="3112" grpId="1" animBg="1"/>
      <p:bldP spid="3112" grpId="2" animBg="1"/>
      <p:bldP spid="3112" grpId="3" animBg="1"/>
      <p:bldP spid="3113" grpId="0" animBg="1"/>
      <p:bldP spid="3113" grpId="1" animBg="1"/>
      <p:bldP spid="3113" grpId="2" animBg="1"/>
      <p:bldP spid="3113" grpId="3" animBg="1"/>
      <p:bldP spid="3114" grpId="0" animBg="1"/>
      <p:bldP spid="3114" grpId="1" animBg="1"/>
      <p:bldP spid="3114" grpId="2" animBg="1"/>
      <p:bldP spid="3114" grpId="3" animBg="1"/>
      <p:bldP spid="3115" grpId="0" animBg="1"/>
      <p:bldP spid="3115" grpId="1" animBg="1"/>
      <p:bldP spid="3115" grpId="2" animBg="1"/>
      <p:bldP spid="3115" grpId="3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E0E30-C3F7-48D8-8108-FAB548F8ADD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198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25440"/>
            <a:ext cx="2057400" cy="5800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25440"/>
            <a:ext cx="6019800" cy="5800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A343D-13E3-40D6-A270-1C44145D84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7397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1858A1A-51F6-40A6-B3B7-C07E37A7D1E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7182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90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A00DA7-6A5F-4B32-8694-339399E99AB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0624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A0F9CD5-A990-4513-8976-3877EA87098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1061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73E3F16-88AB-46E8-8BC0-02E3ACB8CB5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4811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17A0B0C-9A7A-477B-952A-798A63982DB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111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F4AC5-5A4D-4F1E-A79F-71DDC5AF629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5757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3C061-DC7C-4723-92F2-C8B61156A0A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0786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A6529-5B15-4553-950F-D71909DE2A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9940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D90A8-A1CA-41DE-B489-6CA3AB4A04E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1778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BA778-FE67-4DAC-B75C-F61E6B87B6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1277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8C0E3-3A4A-4C56-BE66-CF2007B898E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4613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5AA08-3EF3-4115-9267-0DFF6ECF40E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9502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0C2C9-686B-4794-BE2A-9B9BF96680E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5383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gray">
          <a:xfrm>
            <a:off x="-9525" y="-9525"/>
            <a:ext cx="9156700" cy="6872288"/>
          </a:xfrm>
          <a:custGeom>
            <a:avLst/>
            <a:gdLst>
              <a:gd name="T0" fmla="*/ 5766 w 5768"/>
              <a:gd name="T1" fmla="*/ 605 h 4329"/>
              <a:gd name="T2" fmla="*/ 5768 w 5768"/>
              <a:gd name="T3" fmla="*/ 4325 h 4329"/>
              <a:gd name="T4" fmla="*/ 1082 w 5768"/>
              <a:gd name="T5" fmla="*/ 4329 h 4329"/>
              <a:gd name="T6" fmla="*/ 13 w 5768"/>
              <a:gd name="T7" fmla="*/ 3351 h 4329"/>
              <a:gd name="T8" fmla="*/ 0 w 5768"/>
              <a:gd name="T9" fmla="*/ 0 h 4329"/>
              <a:gd name="T10" fmla="*/ 2428 w 5768"/>
              <a:gd name="T11" fmla="*/ 7 h 4329"/>
              <a:gd name="T12" fmla="*/ 5766 w 5768"/>
              <a:gd name="T13" fmla="*/ 605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>
            <a:off x="-4762" y="5500688"/>
            <a:ext cx="1441451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100 h 1100"/>
              <a:gd name="T4" fmla="*/ 1089 w 1089"/>
              <a:gd name="T5" fmla="*/ 1100 h 1100"/>
              <a:gd name="T6" fmla="*/ 0 w 1089"/>
              <a:gd name="T7" fmla="*/ 0 h 1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gray">
          <a:xfrm>
            <a:off x="527050" y="2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gray">
          <a:xfrm>
            <a:off x="5133975" y="388940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gray">
          <a:xfrm rot="5400000">
            <a:off x="4579938" y="334963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gray">
          <a:xfrm rot="5400000">
            <a:off x="4905376" y="1824039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4005264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7459664" y="4937125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549276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gray">
          <a:xfrm>
            <a:off x="6307139" y="6064252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2846388" y="2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>
            <a:off x="2852739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gray">
          <a:xfrm>
            <a:off x="6300789" y="156686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257F5C3-D9C7-46DA-8267-A32F1E725174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60" name="Freeform 36"/>
          <p:cNvSpPr>
            <a:spLocks/>
          </p:cNvSpPr>
          <p:nvPr/>
        </p:nvSpPr>
        <p:spPr bwMode="gray">
          <a:xfrm>
            <a:off x="4041775" y="2"/>
            <a:ext cx="5105400" cy="739775"/>
          </a:xfrm>
          <a:custGeom>
            <a:avLst/>
            <a:gdLst>
              <a:gd name="T0" fmla="*/ 3130 w 3130"/>
              <a:gd name="T1" fmla="*/ 453 h 453"/>
              <a:gd name="T2" fmla="*/ 3130 w 3130"/>
              <a:gd name="T3" fmla="*/ 0 h 453"/>
              <a:gd name="T4" fmla="*/ 0 w 3130"/>
              <a:gd name="T5" fmla="*/ 0 h 453"/>
              <a:gd name="T6" fmla="*/ 3130 w 3130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25438"/>
            <a:ext cx="82296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pic>
        <p:nvPicPr>
          <p:cNvPr id="1061" name="Picture 37" descr="water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gray">
          <a:xfrm rot="786797">
            <a:off x="6629401" y="-381000"/>
            <a:ext cx="2417763" cy="199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20740733" flipH="1">
            <a:off x="49214" y="5726113"/>
            <a:ext cx="1223962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 animBg="1"/>
      <p:bldP spid="1060" grpId="0" animBg="1"/>
      <p:bldP spid="1026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5868144" y="406998"/>
            <a:ext cx="2047180" cy="388225"/>
          </a:xfrm>
        </p:spPr>
        <p:txBody>
          <a:bodyPr/>
          <a:lstStyle/>
          <a:p>
            <a:pPr algn="ctr"/>
            <a:r>
              <a:rPr lang="fa-IR" altLang="en-US" sz="2400" dirty="0">
                <a:solidFill>
                  <a:srgbClr val="FCFCFC"/>
                </a:solidFill>
                <a:latin typeface="LMN Monir" pitchFamily="2" charset="0"/>
                <a:cs typeface="B Roya" panose="00000400000000000000" pitchFamily="2" charset="-78"/>
              </a:rPr>
              <a:t>16 بهمن 97</a:t>
            </a:r>
            <a:endParaRPr lang="en-GB" altLang="en-US" sz="8800" dirty="0">
              <a:solidFill>
                <a:srgbClr val="FCFCFC"/>
              </a:solidFill>
              <a:latin typeface="LMN Monir" pitchFamily="2" charset="0"/>
              <a:cs typeface="B Roya" panose="00000400000000000000" pitchFamily="2" charset="-7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712827" y="6165304"/>
            <a:ext cx="4310633" cy="4572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b="1" i="1" dirty="0" smtClean="0">
                <a:solidFill>
                  <a:srgbClr val="FCFCFC"/>
                </a:solidFill>
                <a:latin typeface="Book Antiqua" panose="02040602050305030304" pitchFamily="18" charset="0"/>
                <a:cs typeface="B Yekan" panose="00000400000000000000" pitchFamily="2" charset="-78"/>
              </a:rPr>
              <a:t>www.AmirSchool.com</a:t>
            </a:r>
            <a:endParaRPr lang="en-GB" altLang="en-US" b="1" i="1" dirty="0">
              <a:solidFill>
                <a:srgbClr val="FCFCFC"/>
              </a:solidFill>
              <a:latin typeface="Book Antiqua" panose="02040602050305030304" pitchFamily="18" charset="0"/>
              <a:cs typeface="B Yeka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48" y="1916832"/>
            <a:ext cx="5453696" cy="16561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5000">
        <p:fade/>
      </p:transition>
    </mc:Choice>
    <mc:Fallback>
      <p:transition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449" y="6237314"/>
            <a:ext cx="1152128" cy="349879"/>
          </a:xfrm>
          <a:prstGeom prst="rect">
            <a:avLst/>
          </a:prstGeom>
        </p:spPr>
      </p:pic>
      <p:sp>
        <p:nvSpPr>
          <p:cNvPr id="21" name="Rectangle 6"/>
          <p:cNvSpPr txBox="1">
            <a:spLocks noChangeArrowheads="1"/>
          </p:cNvSpPr>
          <p:nvPr/>
        </p:nvSpPr>
        <p:spPr bwMode="black">
          <a:xfrm>
            <a:off x="773548" y="708617"/>
            <a:ext cx="7776863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rtl="1"/>
            <a:r>
              <a:rPr lang="ar-SA" sz="4000" dirty="0" smtClean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مولدهای </a:t>
            </a:r>
            <a:r>
              <a:rPr lang="ar-SA" sz="4000" dirty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دیزلی و </a:t>
            </a:r>
            <a:r>
              <a:rPr lang="ar-SA" sz="4000" dirty="0" smtClean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گازسوز</a:t>
            </a:r>
            <a:endParaRPr lang="en-GB" sz="4000" dirty="0">
              <a:solidFill>
                <a:srgbClr val="FF0000"/>
              </a:solidFill>
              <a:latin typeface="LMN Monir" pitchFamily="2" charset="0"/>
              <a:cs typeface="B Roya" panose="00000400000000000000" pitchFamily="2" charset="-78"/>
            </a:endParaRPr>
          </a:p>
        </p:txBody>
      </p:sp>
      <p:pic>
        <p:nvPicPr>
          <p:cNvPr id="9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2685" y="1965639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92746" y="1942567"/>
            <a:ext cx="68046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fa-IR" sz="2400" b="1" dirty="0">
                <a:cs typeface="B Roya" panose="00000400000000000000" pitchFamily="2" charset="-78"/>
              </a:rPr>
              <a:t>سازمان قطار شهری شیراز – </a:t>
            </a:r>
            <a:r>
              <a:rPr lang="en-US" sz="2000" b="1" dirty="0">
                <a:cs typeface="B Roya" panose="00000400000000000000" pitchFamily="2" charset="-78"/>
              </a:rPr>
              <a:t>5 × 1 MW Parallel</a:t>
            </a:r>
            <a:endParaRPr lang="en-GB" sz="2000" b="1" dirty="0">
              <a:cs typeface="B Roya" panose="00000400000000000000" pitchFamily="2" charset="-78"/>
            </a:endParaRPr>
          </a:p>
        </p:txBody>
      </p:sp>
      <p:pic>
        <p:nvPicPr>
          <p:cNvPr id="13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2685" y="2638481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528649" y="2614949"/>
            <a:ext cx="76687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400" b="1" dirty="0">
                <a:cs typeface="B Roya" panose="00000400000000000000" pitchFamily="2" charset="-78"/>
              </a:rPr>
              <a:t>میدان نفتی دارخوین</a:t>
            </a:r>
            <a:r>
              <a:rPr lang="fa-IR" sz="2000" b="1" dirty="0">
                <a:cs typeface="B Roya" panose="00000400000000000000" pitchFamily="2" charset="-78"/>
              </a:rPr>
              <a:t> (</a:t>
            </a:r>
            <a:r>
              <a:rPr lang="en-US" sz="2000" b="1" dirty="0">
                <a:cs typeface="B Roya" panose="00000400000000000000" pitchFamily="2" charset="-78"/>
              </a:rPr>
              <a:t>AGIPENI</a:t>
            </a:r>
            <a:r>
              <a:rPr lang="fa-IR" sz="2000" b="1" dirty="0">
                <a:cs typeface="B Roya" panose="00000400000000000000" pitchFamily="2" charset="-78"/>
              </a:rPr>
              <a:t> ) –</a:t>
            </a:r>
            <a:r>
              <a:rPr lang="en-US" sz="2000" b="1" dirty="0">
                <a:cs typeface="B Roya" panose="00000400000000000000" pitchFamily="2" charset="-78"/>
              </a:rPr>
              <a:t>2 × 1.76 MW Parallel</a:t>
            </a:r>
            <a:endParaRPr lang="en-GB" sz="2000" b="1" dirty="0">
              <a:cs typeface="B Roya" panose="00000400000000000000" pitchFamily="2" charset="-78"/>
            </a:endParaRPr>
          </a:p>
        </p:txBody>
      </p:sp>
      <p:pic>
        <p:nvPicPr>
          <p:cNvPr id="17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2685" y="3311323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600657" y="3287331"/>
            <a:ext cx="75967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fa-IR" sz="2400" b="1" dirty="0">
                <a:cs typeface="B Roya" panose="00000400000000000000" pitchFamily="2" charset="-78"/>
              </a:rPr>
              <a:t>فازهای 4 و 5 پارس جنوبی ( </a:t>
            </a:r>
            <a:r>
              <a:rPr lang="en-US" sz="2000" b="1" dirty="0">
                <a:cs typeface="B Roya" panose="00000400000000000000" pitchFamily="2" charset="-78"/>
              </a:rPr>
              <a:t>SPD5 &amp; SPD6</a:t>
            </a:r>
            <a:r>
              <a:rPr lang="fa-IR" sz="2000" b="1" dirty="0">
                <a:cs typeface="B Roya" panose="00000400000000000000" pitchFamily="2" charset="-78"/>
              </a:rPr>
              <a:t> ) –</a:t>
            </a:r>
            <a:r>
              <a:rPr lang="en-US" sz="2000" b="1" dirty="0">
                <a:cs typeface="B Roya" panose="00000400000000000000" pitchFamily="2" charset="-78"/>
              </a:rPr>
              <a:t>2 </a:t>
            </a:r>
            <a:r>
              <a:rPr lang="en-US" sz="2400" b="1" dirty="0">
                <a:cs typeface="B Roya" panose="00000400000000000000" pitchFamily="2" charset="-78"/>
              </a:rPr>
              <a:t>× </a:t>
            </a:r>
            <a:r>
              <a:rPr lang="en-US" sz="2000" b="1" dirty="0">
                <a:cs typeface="B Roya" panose="00000400000000000000" pitchFamily="2" charset="-78"/>
              </a:rPr>
              <a:t>223 KW Parallel</a:t>
            </a:r>
            <a:endParaRPr lang="en-GB" sz="2400" b="1" dirty="0">
              <a:cs typeface="B Roya" panose="00000400000000000000" pitchFamily="2" charset="-78"/>
            </a:endParaRPr>
          </a:p>
        </p:txBody>
      </p:sp>
      <p:pic>
        <p:nvPicPr>
          <p:cNvPr id="19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2685" y="3984165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1753050" y="3959713"/>
            <a:ext cx="64443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/>
            <a:r>
              <a:rPr lang="fa-IR" sz="2400" b="1" dirty="0">
                <a:cs typeface="B Roya" panose="00000400000000000000" pitchFamily="2" charset="-78"/>
              </a:rPr>
              <a:t>نیروگاه سد کارون 4 -  </a:t>
            </a:r>
            <a:r>
              <a:rPr lang="en-US" sz="2000" b="1" dirty="0">
                <a:cs typeface="B Roya" panose="00000400000000000000" pitchFamily="2" charset="-78"/>
              </a:rPr>
              <a:t>7 × 1.1 MW + 5 × 640KW Parallel</a:t>
            </a:r>
            <a:endParaRPr lang="en-GB" sz="2400" b="1" dirty="0">
              <a:cs typeface="B Roya" panose="00000400000000000000" pitchFamily="2" charset="-78"/>
            </a:endParaRPr>
          </a:p>
        </p:txBody>
      </p:sp>
      <p:pic>
        <p:nvPicPr>
          <p:cNvPr id="22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2685" y="4657007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1248730" y="4632095"/>
            <a:ext cx="69487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fa-IR" sz="2400" b="1" dirty="0">
                <a:cs typeface="B Roya" panose="00000400000000000000" pitchFamily="2" charset="-78"/>
              </a:rPr>
              <a:t>نیروگاه سد رودبار لرستان -  </a:t>
            </a:r>
            <a:r>
              <a:rPr lang="en-US" sz="2000" b="1" dirty="0">
                <a:cs typeface="B Roya" panose="00000400000000000000" pitchFamily="2" charset="-78"/>
              </a:rPr>
              <a:t>10 × 565 KW Parallel</a:t>
            </a:r>
            <a:endParaRPr lang="en-GB" sz="2400" b="1" dirty="0">
              <a:cs typeface="B Roya" panose="00000400000000000000" pitchFamily="2" charset="-78"/>
            </a:endParaRPr>
          </a:p>
        </p:txBody>
      </p:sp>
      <p:pic>
        <p:nvPicPr>
          <p:cNvPr id="27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2685" y="5329849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599334" y="5304475"/>
            <a:ext cx="759810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fa-IR" sz="2400" b="1" dirty="0">
                <a:cs typeface="B Roya" panose="00000400000000000000" pitchFamily="2" charset="-78"/>
              </a:rPr>
              <a:t>ایستگاههای تقویت فشار گاز 8 ایستگاه -  </a:t>
            </a:r>
            <a:r>
              <a:rPr lang="en-US" sz="2000" b="1" dirty="0">
                <a:cs typeface="B Roya" panose="00000400000000000000" pitchFamily="2" charset="-78"/>
              </a:rPr>
              <a:t>10 × 1.75 MW </a:t>
            </a:r>
            <a:r>
              <a:rPr lang="en-US" sz="2000" b="1" dirty="0" err="1">
                <a:cs typeface="B Roya" panose="00000400000000000000" pitchFamily="2" charset="-78"/>
              </a:rPr>
              <a:t>Genset</a:t>
            </a:r>
            <a:r>
              <a:rPr lang="en-US" sz="2000" b="1" dirty="0">
                <a:cs typeface="B Roya" panose="00000400000000000000" pitchFamily="2" charset="-78"/>
              </a:rPr>
              <a:t>/ Utility Parallel</a:t>
            </a:r>
            <a:endParaRPr lang="en-GB" sz="2000" b="1" dirty="0">
              <a:cs typeface="B Roy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47989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0">
        <p:fade/>
      </p:transition>
    </mc:Choice>
    <mc:Fallback>
      <p:transition spd="med" advClick="0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7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2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75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25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975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449" y="6237314"/>
            <a:ext cx="1152128" cy="349879"/>
          </a:xfrm>
          <a:prstGeom prst="rect">
            <a:avLst/>
          </a:prstGeom>
        </p:spPr>
      </p:pic>
      <p:sp>
        <p:nvSpPr>
          <p:cNvPr id="21" name="Rectangle 6"/>
          <p:cNvSpPr txBox="1">
            <a:spLocks noChangeArrowheads="1"/>
          </p:cNvSpPr>
          <p:nvPr/>
        </p:nvSpPr>
        <p:spPr bwMode="black">
          <a:xfrm>
            <a:off x="325826" y="328511"/>
            <a:ext cx="7776863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rtl="1"/>
            <a:r>
              <a:rPr lang="fa-IR" dirty="0" smtClean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برخی دوره های تدریس شده</a:t>
            </a:r>
            <a:endParaRPr lang="en-GB" dirty="0">
              <a:solidFill>
                <a:srgbClr val="FF0000"/>
              </a:solidFill>
              <a:latin typeface="LMN Monir" pitchFamily="2" charset="0"/>
              <a:cs typeface="B Roya" panose="00000400000000000000" pitchFamily="2" charset="-78"/>
            </a:endParaRPr>
          </a:p>
        </p:txBody>
      </p:sp>
      <p:pic>
        <p:nvPicPr>
          <p:cNvPr id="9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228" y="1425400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51" y="1441545"/>
            <a:ext cx="81803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fa-IR" sz="2000" b="1" dirty="0">
                <a:cs typeface="B Roya" panose="00000400000000000000" pitchFamily="2" charset="-78"/>
              </a:rPr>
              <a:t>کارگاه عملی نصب و اجرای یک نمونه سیستم خورشیدی(</a:t>
            </a:r>
            <a:r>
              <a:rPr lang="en-US" b="1" dirty="0">
                <a:cs typeface="B Roya" panose="00000400000000000000" pitchFamily="2" charset="-78"/>
              </a:rPr>
              <a:t>Hands-on training</a:t>
            </a:r>
            <a:r>
              <a:rPr lang="fa-IR" b="1" dirty="0">
                <a:cs typeface="B Roya" panose="00000400000000000000" pitchFamily="2" charset="-78"/>
              </a:rPr>
              <a:t>) </a:t>
            </a:r>
            <a:r>
              <a:rPr lang="fa-IR" sz="2000" b="1" dirty="0">
                <a:cs typeface="B Roya" panose="00000400000000000000" pitchFamily="2" charset="-78"/>
              </a:rPr>
              <a:t>/ تهران / سال 96 و 97</a:t>
            </a:r>
            <a:endParaRPr lang="en-GB" sz="2000" b="1" dirty="0">
              <a:cs typeface="B Roya" panose="00000400000000000000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9795" y="2078744"/>
            <a:ext cx="76114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fa-IR" sz="2000" b="1">
                <a:cs typeface="B Roya" panose="00000400000000000000" pitchFamily="2" charset="-78"/>
              </a:rPr>
              <a:t>سمینار </a:t>
            </a:r>
            <a:r>
              <a:rPr lang="fa-IR" sz="2000" b="1" smtClean="0">
                <a:cs typeface="B Roya" panose="00000400000000000000" pitchFamily="2" charset="-78"/>
              </a:rPr>
              <a:t>آنالیز</a:t>
            </a:r>
            <a:r>
              <a:rPr lang="en-US" b="1" smtClean="0">
                <a:cs typeface="B Roya" panose="00000400000000000000" pitchFamily="2" charset="-78"/>
              </a:rPr>
              <a:t>SWOT </a:t>
            </a:r>
            <a:r>
              <a:rPr lang="fa-IR" b="1" dirty="0" smtClean="0">
                <a:cs typeface="B Roya" panose="00000400000000000000" pitchFamily="2" charset="-78"/>
              </a:rPr>
              <a:t> نیر</a:t>
            </a:r>
            <a:r>
              <a:rPr lang="fa-IR" sz="2000" b="1" dirty="0" smtClean="0">
                <a:cs typeface="B Roya" panose="00000400000000000000" pitchFamily="2" charset="-78"/>
              </a:rPr>
              <a:t>وگاه </a:t>
            </a:r>
            <a:r>
              <a:rPr lang="fa-IR" sz="2000" b="1" dirty="0">
                <a:cs typeface="B Roya" panose="00000400000000000000" pitchFamily="2" charset="-78"/>
              </a:rPr>
              <a:t>های تولید پراکنده دیزلی، گازی و خورشیدی / تهران/ 96</a:t>
            </a:r>
            <a:endParaRPr lang="en-GB" sz="2000" b="1" dirty="0">
              <a:cs typeface="B Roya" panose="00000400000000000000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66912" y="2569607"/>
            <a:ext cx="80143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fa-IR" sz="2000" b="1" dirty="0">
                <a:cs typeface="B Roya" panose="00000400000000000000" pitchFamily="2" charset="-78"/>
              </a:rPr>
              <a:t>سمینار کاربردی آشنایی با محصولات </a:t>
            </a:r>
            <a:r>
              <a:rPr lang="fa-IR" sz="2000" b="1" dirty="0" smtClean="0">
                <a:cs typeface="B Roya" panose="00000400000000000000" pitchFamily="2" charset="-78"/>
              </a:rPr>
              <a:t>کمپانی </a:t>
            </a:r>
            <a:r>
              <a:rPr lang="en-US" b="1" dirty="0">
                <a:cs typeface="B Roya" panose="00000400000000000000" pitchFamily="2" charset="-78"/>
              </a:rPr>
              <a:t>SMA</a:t>
            </a:r>
            <a:r>
              <a:rPr lang="fa-IR" b="1" dirty="0">
                <a:cs typeface="B Roya" panose="00000400000000000000" pitchFamily="2" charset="-78"/>
              </a:rPr>
              <a:t> </a:t>
            </a:r>
            <a:r>
              <a:rPr lang="fa-IR" sz="2000" b="1" dirty="0">
                <a:cs typeface="B Roya" panose="00000400000000000000" pitchFamily="2" charset="-78"/>
              </a:rPr>
              <a:t>و مدیریت مصرف انرژی/ امارات متحده عربی/ 92</a:t>
            </a:r>
            <a:endParaRPr lang="en-GB" sz="2000" b="1" dirty="0">
              <a:cs typeface="B Roya" panose="00000400000000000000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539" y="3247484"/>
            <a:ext cx="81026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fa-IR" sz="2000" b="1" dirty="0">
                <a:cs typeface="B Roya" panose="00000400000000000000" pitchFamily="2" charset="-78"/>
              </a:rPr>
              <a:t>سمینار روش های کاربردی استفاده از مولدها و انرژی های تجدیدپذیر / تهران/ 92</a:t>
            </a:r>
            <a:endParaRPr lang="en-GB" sz="2000" b="1" dirty="0">
              <a:cs typeface="B Roya" panose="00000400000000000000" pitchFamily="2" charset="-7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-94258" y="3744838"/>
            <a:ext cx="82754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fa-IR" sz="2000" b="1" dirty="0">
                <a:cs typeface="B Roya" panose="00000400000000000000" pitchFamily="2" charset="-78"/>
              </a:rPr>
              <a:t>سرویس و نگهداری از سیستم های خورشیدی- توزیع برق استان آذربایجان شرقی / آذربایجان شرقی/ سال 93</a:t>
            </a:r>
            <a:endParaRPr lang="en-GB" sz="2000" b="1" dirty="0">
              <a:cs typeface="B Roya" panose="00000400000000000000" pitchFamily="2" charset="-78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040516" y="4407707"/>
            <a:ext cx="61407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fa-IR" sz="2000" b="1" dirty="0">
                <a:cs typeface="B Roya" panose="00000400000000000000" pitchFamily="2" charset="-78"/>
              </a:rPr>
              <a:t>سمینار راهکارهای اجرایی در تولید انرژی/مازندران/ 94</a:t>
            </a:r>
            <a:endParaRPr lang="en-GB" sz="2000" b="1" dirty="0">
              <a:cs typeface="B Roya" panose="00000400000000000000" pitchFamily="2" charset="-78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44120" y="4978241"/>
            <a:ext cx="59371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fa-IR" sz="2000" b="1" dirty="0">
                <a:cs typeface="B Roya" panose="00000400000000000000" pitchFamily="2" charset="-78"/>
              </a:rPr>
              <a:t>سمینار راهکارهای اجرایی در تولید انرژی/تهران/ 94</a:t>
            </a:r>
            <a:endParaRPr lang="en-GB" sz="2000" b="1" dirty="0">
              <a:cs typeface="B Roya" panose="00000400000000000000" pitchFamily="2" charset="-78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05463" y="5520365"/>
            <a:ext cx="757576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fa-IR" sz="2000" b="1" dirty="0">
                <a:cs typeface="B Roya" panose="00000400000000000000" pitchFamily="2" charset="-78"/>
              </a:rPr>
              <a:t>نحوه مشارکت با شرکت های آلمانی - سازمان شهرک های صنعتی استان زنجان/ زنجان/ سال 97</a:t>
            </a:r>
            <a:endParaRPr lang="en-GB" sz="2000" b="1" dirty="0">
              <a:cs typeface="B Roya" panose="00000400000000000000" pitchFamily="2" charset="-78"/>
            </a:endParaRPr>
          </a:p>
        </p:txBody>
      </p:sp>
      <p:pic>
        <p:nvPicPr>
          <p:cNvPr id="24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228" y="2017201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228" y="2609002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228" y="3200803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228" y="3792604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228" y="4384405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228" y="4976206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228" y="5568009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888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5000">
        <p:fade/>
      </p:transition>
    </mc:Choice>
    <mc:Fallback>
      <p:transition spd="med" advClick="0" advTm="3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2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7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75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25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4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25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675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9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9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175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225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449" y="6237314"/>
            <a:ext cx="1152128" cy="349879"/>
          </a:xfrm>
          <a:prstGeom prst="rect">
            <a:avLst/>
          </a:prstGeom>
        </p:spPr>
      </p:pic>
      <p:sp>
        <p:nvSpPr>
          <p:cNvPr id="21" name="Rectangle 6"/>
          <p:cNvSpPr txBox="1">
            <a:spLocks noChangeArrowheads="1"/>
          </p:cNvSpPr>
          <p:nvPr/>
        </p:nvSpPr>
        <p:spPr bwMode="black">
          <a:xfrm>
            <a:off x="514650" y="557678"/>
            <a:ext cx="7776863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rtl="1"/>
            <a:r>
              <a:rPr lang="ar-SA" dirty="0" smtClean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مهندس پروژه </a:t>
            </a:r>
            <a:r>
              <a:rPr lang="ar-SA" dirty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های مولد برق اضطراری </a:t>
            </a:r>
            <a:endParaRPr lang="en-GB" dirty="0">
              <a:solidFill>
                <a:srgbClr val="FF0000"/>
              </a:solidFill>
              <a:latin typeface="LMN Monir" pitchFamily="2" charset="0"/>
              <a:cs typeface="B Roya" panose="00000400000000000000" pitchFamily="2" charset="-78"/>
            </a:endParaRPr>
          </a:p>
        </p:txBody>
      </p:sp>
      <p:pic>
        <p:nvPicPr>
          <p:cNvPr id="9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892" y="1608270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067944" y="1556571"/>
            <a:ext cx="32207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3200" b="1" dirty="0">
                <a:cs typeface="B Roya" panose="00000400000000000000" pitchFamily="2" charset="-78"/>
              </a:rPr>
              <a:t>ساختمان بانک مرکزی</a:t>
            </a:r>
            <a:endParaRPr lang="en-GB" sz="3200" b="1" dirty="0">
              <a:latin typeface="LMN Monir" pitchFamily="2" charset="0"/>
              <a:ea typeface="+mj-ea"/>
              <a:cs typeface="B Roya" panose="00000400000000000000" pitchFamily="2" charset="-78"/>
            </a:endParaRPr>
          </a:p>
        </p:txBody>
      </p:sp>
      <p:pic>
        <p:nvPicPr>
          <p:cNvPr id="13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892" y="2187556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2878515" y="2144023"/>
            <a:ext cx="44101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3200" b="1" dirty="0">
                <a:cs typeface="B Roya" panose="00000400000000000000" pitchFamily="2" charset="-78"/>
              </a:rPr>
              <a:t>نیروگاه نیشابور (بلك استارت</a:t>
            </a:r>
            <a:r>
              <a:rPr lang="fa-IR" sz="3200" b="1" dirty="0" smtClean="0">
                <a:cs typeface="B Roya" panose="00000400000000000000" pitchFamily="2" charset="-78"/>
              </a:rPr>
              <a:t>) </a:t>
            </a:r>
            <a:endParaRPr lang="en-GB" sz="3200" b="1" dirty="0">
              <a:latin typeface="LMN Monir" pitchFamily="2" charset="0"/>
              <a:ea typeface="+mj-ea"/>
              <a:cs typeface="B Roya" panose="00000400000000000000" pitchFamily="2" charset="-78"/>
            </a:endParaRPr>
          </a:p>
        </p:txBody>
      </p:sp>
      <p:pic>
        <p:nvPicPr>
          <p:cNvPr id="17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892" y="2766842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4519991" y="2731475"/>
            <a:ext cx="27687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3200" b="1" dirty="0">
                <a:cs typeface="B Roya" panose="00000400000000000000" pitchFamily="2" charset="-78"/>
              </a:rPr>
              <a:t>ساختمان پتروشیمی</a:t>
            </a:r>
            <a:endParaRPr lang="en-GB" sz="3200" b="1" dirty="0">
              <a:latin typeface="LMN Monir" pitchFamily="2" charset="0"/>
              <a:ea typeface="+mj-ea"/>
              <a:cs typeface="B Roya" panose="00000400000000000000" pitchFamily="2" charset="-78"/>
            </a:endParaRPr>
          </a:p>
        </p:txBody>
      </p:sp>
      <p:pic>
        <p:nvPicPr>
          <p:cNvPr id="19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892" y="3346128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2998741" y="3318927"/>
            <a:ext cx="42899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3200" b="1" dirty="0">
                <a:cs typeface="B Roya" panose="00000400000000000000" pitchFamily="2" charset="-78"/>
              </a:rPr>
              <a:t>نیروگاه آبادان (بلك استارت</a:t>
            </a:r>
            <a:r>
              <a:rPr lang="fa-IR" sz="3200" b="1" dirty="0" smtClean="0">
                <a:cs typeface="B Roya" panose="00000400000000000000" pitchFamily="2" charset="-78"/>
              </a:rPr>
              <a:t>) </a:t>
            </a:r>
            <a:endParaRPr lang="en-GB" sz="3200" b="1" dirty="0">
              <a:latin typeface="LMN Monir" pitchFamily="2" charset="0"/>
              <a:ea typeface="+mj-ea"/>
              <a:cs typeface="B Roya" panose="00000400000000000000" pitchFamily="2" charset="-78"/>
            </a:endParaRPr>
          </a:p>
        </p:txBody>
      </p:sp>
      <p:pic>
        <p:nvPicPr>
          <p:cNvPr id="22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892" y="3925414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2952254" y="3906379"/>
            <a:ext cx="43364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3200" b="1" dirty="0">
                <a:cs typeface="B Roya" panose="00000400000000000000" pitchFamily="2" charset="-78"/>
              </a:rPr>
              <a:t>نیروگاه کرمان (بلك استارت</a:t>
            </a:r>
            <a:r>
              <a:rPr lang="fa-IR" sz="3200" b="1" dirty="0" smtClean="0">
                <a:cs typeface="B Roya" panose="00000400000000000000" pitchFamily="2" charset="-78"/>
              </a:rPr>
              <a:t>) </a:t>
            </a:r>
            <a:endParaRPr lang="en-GB" sz="3200" b="1" dirty="0">
              <a:latin typeface="LMN Monir" pitchFamily="2" charset="0"/>
              <a:ea typeface="+mj-ea"/>
              <a:cs typeface="B Roya" panose="00000400000000000000" pitchFamily="2" charset="-78"/>
            </a:endParaRPr>
          </a:p>
        </p:txBody>
      </p:sp>
      <p:pic>
        <p:nvPicPr>
          <p:cNvPr id="27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892" y="4557807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5045775" y="4493831"/>
            <a:ext cx="22429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3200" b="1" dirty="0">
                <a:cs typeface="B Roya" panose="00000400000000000000" pitchFamily="2" charset="-78"/>
              </a:rPr>
              <a:t>بانک </a:t>
            </a:r>
            <a:r>
              <a:rPr lang="fa-IR" sz="3200" b="1" dirty="0" smtClean="0">
                <a:cs typeface="B Roya" panose="00000400000000000000" pitchFamily="2" charset="-78"/>
              </a:rPr>
              <a:t>کارآفرین</a:t>
            </a:r>
            <a:endParaRPr lang="en-GB" sz="3200" b="1" dirty="0">
              <a:latin typeface="LMN Monir" pitchFamily="2" charset="0"/>
              <a:ea typeface="+mj-ea"/>
              <a:cs typeface="B Roya" panose="00000400000000000000" pitchFamily="2" charset="-78"/>
            </a:endParaRPr>
          </a:p>
        </p:txBody>
      </p:sp>
      <p:pic>
        <p:nvPicPr>
          <p:cNvPr id="29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892" y="5165232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5856896" y="5134626"/>
            <a:ext cx="14318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3200" b="1" dirty="0">
                <a:cs typeface="B Roya" panose="00000400000000000000" pitchFamily="2" charset="-78"/>
              </a:rPr>
              <a:t>بیمه البرز</a:t>
            </a:r>
            <a:endParaRPr lang="en-GB" sz="3200" b="1" dirty="0">
              <a:latin typeface="LMN Monir" pitchFamily="2" charset="0"/>
              <a:ea typeface="+mj-ea"/>
              <a:cs typeface="B Roya" panose="00000400000000000000" pitchFamily="2" charset="-78"/>
            </a:endParaRPr>
          </a:p>
        </p:txBody>
      </p:sp>
      <p:pic>
        <p:nvPicPr>
          <p:cNvPr id="33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892" y="5702777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33"/>
          <p:cNvSpPr/>
          <p:nvPr/>
        </p:nvSpPr>
        <p:spPr>
          <a:xfrm>
            <a:off x="3022786" y="5668735"/>
            <a:ext cx="42659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3200" b="1" dirty="0">
                <a:cs typeface="B Roya" panose="00000400000000000000" pitchFamily="2" charset="-78"/>
              </a:rPr>
              <a:t>نیروگاه دماوند (بلك استارت</a:t>
            </a:r>
            <a:r>
              <a:rPr lang="ar-SA" sz="3200" b="1" dirty="0">
                <a:cs typeface="B Roya" panose="00000400000000000000" pitchFamily="2" charset="-78"/>
              </a:rPr>
              <a:t>) </a:t>
            </a:r>
            <a:endParaRPr lang="en-GB" sz="3200" b="1" dirty="0">
              <a:latin typeface="LMN Monir" pitchFamily="2" charset="0"/>
              <a:ea typeface="+mj-ea"/>
              <a:cs typeface="B Roy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391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5000">
        <p:fade/>
      </p:transition>
    </mc:Choice>
    <mc:Fallback>
      <p:transition spd="med" advClick="0" advTm="3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2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2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25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25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725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8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25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1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325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4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5868144" y="406998"/>
            <a:ext cx="2047180" cy="388225"/>
          </a:xfrm>
        </p:spPr>
        <p:txBody>
          <a:bodyPr/>
          <a:lstStyle/>
          <a:p>
            <a:pPr algn="ctr"/>
            <a:r>
              <a:rPr lang="fa-IR" altLang="en-US" sz="2400" dirty="0">
                <a:solidFill>
                  <a:srgbClr val="FCFCFC"/>
                </a:solidFill>
                <a:latin typeface="LMN Monir" pitchFamily="2" charset="0"/>
                <a:cs typeface="B Roya" panose="00000400000000000000" pitchFamily="2" charset="-78"/>
              </a:rPr>
              <a:t>16 بهمن 97</a:t>
            </a:r>
            <a:endParaRPr lang="en-GB" altLang="en-US" sz="8800" dirty="0">
              <a:solidFill>
                <a:srgbClr val="FCFCFC"/>
              </a:solidFill>
              <a:latin typeface="LMN Monir" pitchFamily="2" charset="0"/>
              <a:cs typeface="B Roya" panose="00000400000000000000" pitchFamily="2" charset="-7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23928" y="6093296"/>
            <a:ext cx="4310633" cy="4572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b="1" i="1" dirty="0" smtClean="0">
                <a:solidFill>
                  <a:srgbClr val="FCFCFC"/>
                </a:solidFill>
                <a:latin typeface="Book Antiqua" panose="02040602050305030304" pitchFamily="18" charset="0"/>
                <a:cs typeface="B Yekan" panose="00000400000000000000" pitchFamily="2" charset="-78"/>
              </a:rPr>
              <a:t>www.AmirSchool.com</a:t>
            </a:r>
            <a:endParaRPr lang="en-GB" altLang="en-US" b="1" i="1" dirty="0">
              <a:solidFill>
                <a:srgbClr val="FCFCFC"/>
              </a:solidFill>
              <a:latin typeface="Book Antiqua" panose="02040602050305030304" pitchFamily="18" charset="0"/>
              <a:cs typeface="B Yeka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48" y="1916832"/>
            <a:ext cx="5453696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246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5000">
        <p:fade/>
      </p:transition>
    </mc:Choice>
    <mc:Fallback>
      <p:transition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black">
          <a:xfrm>
            <a:off x="-485552" y="1340768"/>
            <a:ext cx="6785744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rtl="1"/>
            <a:r>
              <a:rPr lang="fa-IR" altLang="en-US" sz="4400" dirty="0" smtClean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مهندس</a:t>
            </a:r>
            <a:r>
              <a:rPr lang="en-GB" altLang="en-US" sz="6000" dirty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 </a:t>
            </a:r>
            <a:r>
              <a:rPr lang="fa-IR" altLang="en-US" sz="4400" dirty="0" smtClean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سید حامد</a:t>
            </a:r>
            <a:endParaRPr lang="en-GB" altLang="en-US" sz="4400" dirty="0" smtClean="0">
              <a:solidFill>
                <a:srgbClr val="FF0000"/>
              </a:solidFill>
              <a:latin typeface="LMN Monir" pitchFamily="2" charset="0"/>
              <a:cs typeface="B Roya" panose="00000400000000000000" pitchFamily="2" charset="-78"/>
            </a:endParaRPr>
          </a:p>
          <a:p>
            <a:pPr algn="ctr" rtl="1"/>
            <a:r>
              <a:rPr lang="fa-IR" altLang="en-US" sz="8000" dirty="0" smtClean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دریاباری</a:t>
            </a:r>
            <a:r>
              <a:rPr lang="en-GB" altLang="en-US" sz="8000" dirty="0" smtClean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/>
            </a:r>
            <a:br>
              <a:rPr lang="en-GB" altLang="en-US" sz="8000" dirty="0" smtClean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</a:br>
            <a:r>
              <a:rPr lang="en-US" sz="4400" i="1" u="sng" dirty="0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kpc@kpcco.com</a:t>
            </a:r>
            <a:endParaRPr lang="en-GB" altLang="en-US" sz="4400" i="1" u="sng" dirty="0">
              <a:solidFill>
                <a:srgbClr val="FF000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84168" y="2190741"/>
            <a:ext cx="284380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fa-IR" sz="4400" b="1" dirty="0" smtClean="0">
                <a:solidFill>
                  <a:srgbClr val="FFFFFF"/>
                </a:solidFill>
                <a:latin typeface="LMN Monir" pitchFamily="2" charset="0"/>
                <a:cs typeface="B Roya" panose="00000400000000000000" pitchFamily="2" charset="-78"/>
              </a:rPr>
              <a:t>مدیر </a:t>
            </a:r>
            <a:r>
              <a:rPr lang="fa-IR" sz="4400" b="1" dirty="0">
                <a:solidFill>
                  <a:srgbClr val="FFFFFF"/>
                </a:solidFill>
                <a:latin typeface="LMN Monir" pitchFamily="2" charset="0"/>
                <a:cs typeface="B Roya" panose="00000400000000000000" pitchFamily="2" charset="-78"/>
              </a:rPr>
              <a:t>عامل </a:t>
            </a:r>
            <a:r>
              <a:rPr lang="fa-IR" sz="5400" b="1" dirty="0" smtClean="0">
                <a:solidFill>
                  <a:srgbClr val="FFFFFF"/>
                </a:solidFill>
                <a:latin typeface="LMN Monir" pitchFamily="2" charset="0"/>
                <a:cs typeface="B Roya" panose="00000400000000000000" pitchFamily="2" charset="-78"/>
              </a:rPr>
              <a:t>شرکت رایکا</a:t>
            </a:r>
            <a:endParaRPr lang="en-GB" sz="5400" b="1" dirty="0">
              <a:solidFill>
                <a:srgbClr val="FFFFFF"/>
              </a:solidFill>
              <a:latin typeface="LMN Monir" pitchFamily="2" charset="0"/>
              <a:cs typeface="B Roya" panose="00000400000000000000" pitchFamily="2" charset="-78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gray">
          <a:xfrm>
            <a:off x="3779912" y="6152177"/>
            <a:ext cx="431063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b="1" i="1" dirty="0">
                <a:solidFill>
                  <a:srgbClr val="FCFCFC"/>
                </a:solidFill>
                <a:latin typeface="Book Antiqua" panose="02040602050305030304" pitchFamily="18" charset="0"/>
                <a:cs typeface="B Yekan" panose="00000400000000000000" pitchFamily="2" charset="-78"/>
              </a:rPr>
              <a:t>www.AmirSchool.com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64665"/>
            <a:ext cx="1080120" cy="328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787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0">
        <p:fade/>
      </p:transition>
    </mc:Choice>
    <mc:Fallback>
      <p:transition spd="med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/>
          <p:cNvSpPr>
            <a:spLocks noChangeArrowheads="1"/>
          </p:cNvSpPr>
          <p:nvPr/>
        </p:nvSpPr>
        <p:spPr bwMode="gray">
          <a:xfrm>
            <a:off x="1907704" y="1379910"/>
            <a:ext cx="5556250" cy="1447800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black">
          <a:xfrm>
            <a:off x="1906116" y="1729451"/>
            <a:ext cx="50958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3200" b="1" dirty="0">
                <a:cs typeface="B Roya" panose="00000400000000000000" pitchFamily="2" charset="-78"/>
              </a:rPr>
              <a:t>کارشناس مهندسی شیمی</a:t>
            </a:r>
            <a:endParaRPr lang="en-GB" altLang="en-US" sz="3200" b="1" dirty="0"/>
          </a:p>
        </p:txBody>
      </p:sp>
      <p:sp>
        <p:nvSpPr>
          <p:cNvPr id="68612" name="AutoShape 4"/>
          <p:cNvSpPr>
            <a:spLocks noChangeArrowheads="1"/>
          </p:cNvSpPr>
          <p:nvPr/>
        </p:nvSpPr>
        <p:spPr bwMode="gray">
          <a:xfrm>
            <a:off x="2720504" y="1884735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68613" name="Picture 5" descr="DO_circl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466" y="123386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16" name="AutoShape 8"/>
          <p:cNvSpPr>
            <a:spLocks noChangeArrowheads="1"/>
          </p:cNvSpPr>
          <p:nvPr/>
        </p:nvSpPr>
        <p:spPr bwMode="gray">
          <a:xfrm>
            <a:off x="1829412" y="3248565"/>
            <a:ext cx="5556250" cy="1447800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18" name="AutoShape 10"/>
          <p:cNvSpPr>
            <a:spLocks noChangeArrowheads="1"/>
          </p:cNvSpPr>
          <p:nvPr/>
        </p:nvSpPr>
        <p:spPr bwMode="gray">
          <a:xfrm>
            <a:off x="2670787" y="3743865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68619" name="Picture 11" descr="DP_circl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224" y="3045365"/>
            <a:ext cx="1727200" cy="172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449" y="6237314"/>
            <a:ext cx="1152128" cy="349879"/>
          </a:xfrm>
          <a:prstGeom prst="rect">
            <a:avLst/>
          </a:prstGeom>
        </p:spPr>
      </p:pic>
      <p:sp>
        <p:nvSpPr>
          <p:cNvPr id="15" name="Text Box 7"/>
          <p:cNvSpPr txBox="1">
            <a:spLocks noChangeArrowheads="1"/>
          </p:cNvSpPr>
          <p:nvPr/>
        </p:nvSpPr>
        <p:spPr bwMode="black">
          <a:xfrm>
            <a:off x="1021374" y="1875180"/>
            <a:ext cx="16700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33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sz="2000" b="1" dirty="0">
                <a:cs typeface="B Roya" panose="00000400000000000000" pitchFamily="2" charset="-78"/>
              </a:rPr>
              <a:t>دانشگاه تهران</a:t>
            </a:r>
            <a:endParaRPr lang="en-GB" altLang="en-US" sz="2000" b="1" dirty="0">
              <a:cs typeface="B Roya" panose="00000400000000000000" pitchFamily="2" charset="-78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black">
          <a:xfrm>
            <a:off x="961074" y="3668244"/>
            <a:ext cx="16700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33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sz="2000" b="1" dirty="0">
                <a:cs typeface="B Roya" panose="00000400000000000000" pitchFamily="2" charset="-78"/>
              </a:rPr>
              <a:t>دانشگاه تهران</a:t>
            </a:r>
            <a:endParaRPr lang="en-GB" altLang="en-US" sz="2000" b="1" dirty="0">
              <a:cs typeface="B Roya" panose="00000400000000000000" pitchFamily="2" charset="-78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black">
          <a:xfrm>
            <a:off x="2339752" y="3668244"/>
            <a:ext cx="50958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fa-IR" sz="3200" b="1" dirty="0" smtClean="0">
                <a:cs typeface="B Roya" panose="00000400000000000000" pitchFamily="2" charset="-78"/>
              </a:rPr>
              <a:t>کارشناسی ارشد </a:t>
            </a:r>
            <a:r>
              <a:rPr lang="en-GB" altLang="en-US" sz="3200" b="1" dirty="0" smtClean="0">
                <a:cs typeface="B Roya" panose="00000400000000000000" pitchFamily="2" charset="-78"/>
              </a:rPr>
              <a:t>MBA</a:t>
            </a:r>
            <a:endParaRPr lang="en-GB" altLang="en-US" sz="3200" b="1" dirty="0">
              <a:cs typeface="B Roya" panose="00000400000000000000" pitchFamily="2" charset="-78"/>
            </a:endParaRPr>
          </a:p>
        </p:txBody>
      </p:sp>
      <p:sp>
        <p:nvSpPr>
          <p:cNvPr id="21" name="Rectangle 6"/>
          <p:cNvSpPr txBox="1">
            <a:spLocks noChangeArrowheads="1"/>
          </p:cNvSpPr>
          <p:nvPr/>
        </p:nvSpPr>
        <p:spPr bwMode="black">
          <a:xfrm>
            <a:off x="2339752" y="332656"/>
            <a:ext cx="41148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rtl="1"/>
            <a:r>
              <a:rPr lang="fa-IR" altLang="en-US" dirty="0" smtClean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سوابق تحصیلی</a:t>
            </a:r>
            <a:endParaRPr lang="en-GB" altLang="en-US" dirty="0"/>
          </a:p>
        </p:txBody>
      </p:sp>
      <p:sp>
        <p:nvSpPr>
          <p:cNvPr id="20" name="AutoShape 8"/>
          <p:cNvSpPr>
            <a:spLocks noChangeArrowheads="1"/>
          </p:cNvSpPr>
          <p:nvPr/>
        </p:nvSpPr>
        <p:spPr bwMode="gray">
          <a:xfrm rot="10800000">
            <a:off x="2159199" y="4945770"/>
            <a:ext cx="5556250" cy="1447800"/>
          </a:xfrm>
          <a:prstGeom prst="roundRect">
            <a:avLst>
              <a:gd name="adj" fmla="val 11505"/>
            </a:avLst>
          </a:prstGeom>
          <a:gradFill flip="none" rotWithShape="1">
            <a:gsLst>
              <a:gs pos="0">
                <a:srgbClr val="00B0F0">
                  <a:tint val="66000"/>
                  <a:satMod val="160000"/>
                  <a:lumMod val="0"/>
                  <a:lumOff val="100000"/>
                  <a:alpha val="16000"/>
                </a:srgbClr>
              </a:gs>
              <a:gs pos="10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/>
          <a:extLst/>
        </p:spPr>
        <p:txBody>
          <a:bodyPr wrap="none" anchor="ctr"/>
          <a:lstStyle/>
          <a:p>
            <a:endParaRPr lang="en-GB" b="1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17" name="Picture 11" descr="DP_circle001"/>
          <p:cNvPicPr>
            <a:picLocks noChangeAspect="1" noChangeArrowheads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2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250" y="4869570"/>
            <a:ext cx="1727200" cy="172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 Box 3"/>
          <p:cNvSpPr txBox="1">
            <a:spLocks noChangeArrowheads="1"/>
          </p:cNvSpPr>
          <p:nvPr/>
        </p:nvSpPr>
        <p:spPr bwMode="black">
          <a:xfrm>
            <a:off x="2270640" y="5088512"/>
            <a:ext cx="509587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fa-IR" sz="3200" b="1" dirty="0" smtClean="0">
                <a:cs typeface="B Roya" panose="00000400000000000000" pitchFamily="2" charset="-78"/>
              </a:rPr>
              <a:t>کارشناسی ارشد</a:t>
            </a:r>
          </a:p>
          <a:p>
            <a:pPr rtl="1">
              <a:spcBef>
                <a:spcPct val="50000"/>
              </a:spcBef>
            </a:pPr>
            <a:r>
              <a:rPr lang="fa-IR" sz="3200" b="1" dirty="0" smtClean="0">
                <a:cs typeface="B Roya" panose="00000400000000000000" pitchFamily="2" charset="-78"/>
              </a:rPr>
              <a:t> </a:t>
            </a:r>
            <a:r>
              <a:rPr lang="ar-SA" sz="3200" b="1" dirty="0">
                <a:cs typeface="B Roya" panose="00000400000000000000" pitchFamily="2" charset="-78"/>
              </a:rPr>
              <a:t>انرژی های تجدیدپذیر</a:t>
            </a:r>
            <a:endParaRPr lang="en-GB" altLang="en-US" sz="3200" b="1" dirty="0">
              <a:cs typeface="B Roya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8512" y="5389116"/>
            <a:ext cx="13035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ar-SA" sz="2000" b="1" dirty="0">
                <a:cs typeface="B Roya" panose="00000400000000000000" pitchFamily="2" charset="-78"/>
              </a:rPr>
              <a:t>دانشگاه آزاد </a:t>
            </a:r>
            <a:r>
              <a:rPr lang="fa-IR" sz="2000" b="1" dirty="0" smtClean="0">
                <a:cs typeface="B Roya" panose="00000400000000000000" pitchFamily="2" charset="-78"/>
              </a:rPr>
              <a:t/>
            </a:r>
            <a:br>
              <a:rPr lang="fa-IR" sz="2000" b="1" dirty="0" smtClean="0">
                <a:cs typeface="B Roya" panose="00000400000000000000" pitchFamily="2" charset="-78"/>
              </a:rPr>
            </a:br>
            <a:r>
              <a:rPr lang="fa-IR" sz="2000" b="1" dirty="0" smtClean="0">
                <a:cs typeface="B Roya" panose="00000400000000000000" pitchFamily="2" charset="-78"/>
              </a:rPr>
              <a:t>تهران شمال</a:t>
            </a:r>
            <a:endParaRPr lang="en-GB" sz="2000" b="1" dirty="0">
              <a:cs typeface="B Roya" panose="00000400000000000000" pitchFamily="2" charset="-78"/>
            </a:endParaRPr>
          </a:p>
        </p:txBody>
      </p:sp>
      <p:sp>
        <p:nvSpPr>
          <p:cNvPr id="24" name="AutoShape 4"/>
          <p:cNvSpPr>
            <a:spLocks noChangeArrowheads="1"/>
          </p:cNvSpPr>
          <p:nvPr/>
        </p:nvSpPr>
        <p:spPr bwMode="gray">
          <a:xfrm>
            <a:off x="2691424" y="5490078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932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5000">
        <p:fade/>
      </p:transition>
    </mc:Choice>
    <mc:Fallback>
      <p:transition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2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75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25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75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animBg="1"/>
      <p:bldP spid="68611" grpId="0"/>
      <p:bldP spid="68616" grpId="0" animBg="1"/>
      <p:bldP spid="15" grpId="0"/>
      <p:bldP spid="19" grpId="0"/>
      <p:bldP spid="21" grpId="0"/>
      <p:bldP spid="20" grpId="0" animBg="1"/>
      <p:bldP spid="2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449" y="6237314"/>
            <a:ext cx="1152128" cy="349879"/>
          </a:xfrm>
          <a:prstGeom prst="rect">
            <a:avLst/>
          </a:prstGeom>
        </p:spPr>
      </p:pic>
      <p:sp>
        <p:nvSpPr>
          <p:cNvPr id="21" name="Rectangle 6"/>
          <p:cNvSpPr txBox="1">
            <a:spLocks noChangeArrowheads="1"/>
          </p:cNvSpPr>
          <p:nvPr/>
        </p:nvSpPr>
        <p:spPr bwMode="black">
          <a:xfrm>
            <a:off x="562648" y="706131"/>
            <a:ext cx="7776863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rtl="1"/>
            <a:r>
              <a:rPr lang="fa-IR" dirty="0" smtClean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سوابق کاری</a:t>
            </a:r>
            <a:endParaRPr lang="en-GB" dirty="0">
              <a:solidFill>
                <a:srgbClr val="FF0000"/>
              </a:solidFill>
              <a:latin typeface="LMN Monir" pitchFamily="2" charset="0"/>
              <a:cs typeface="B Roya" panose="00000400000000000000" pitchFamily="2" charset="-78"/>
            </a:endParaRPr>
          </a:p>
        </p:txBody>
      </p:sp>
      <p:pic>
        <p:nvPicPr>
          <p:cNvPr id="9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449" y="1844824"/>
            <a:ext cx="611918" cy="61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96249" y="1844824"/>
            <a:ext cx="48558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ar-SA" sz="3200" b="1" dirty="0">
                <a:latin typeface="LMN Monir" pitchFamily="2" charset="0"/>
                <a:ea typeface="+mj-ea"/>
                <a:cs typeface="B Roya" panose="00000400000000000000" pitchFamily="2" charset="-78"/>
              </a:rPr>
              <a:t>مدیر عامل- موسسه فرهنگی رایکا </a:t>
            </a:r>
            <a:endParaRPr lang="en-GB" sz="3200" b="1" dirty="0">
              <a:latin typeface="LMN Monir" pitchFamily="2" charset="0"/>
              <a:ea typeface="+mj-ea"/>
              <a:cs typeface="B Roya" panose="00000400000000000000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2648" y="4176315"/>
            <a:ext cx="71593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ar-SA" sz="3200" b="1" dirty="0">
                <a:latin typeface="LMN Monir" pitchFamily="2" charset="0"/>
                <a:ea typeface="+mj-ea"/>
                <a:cs typeface="B Roya" panose="00000400000000000000" pitchFamily="2" charset="-78"/>
              </a:rPr>
              <a:t>مدیرعامل - شرکت فنی و مهندسی کومین زاد یدک</a:t>
            </a:r>
            <a:endParaRPr lang="en-GB" sz="3200" b="1" dirty="0">
              <a:latin typeface="LMN Monir" pitchFamily="2" charset="0"/>
              <a:ea typeface="+mj-ea"/>
              <a:cs typeface="B Roya" panose="00000400000000000000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662061" y="3087559"/>
            <a:ext cx="60468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ar-SA" sz="3200" b="1" dirty="0">
                <a:latin typeface="LMN Monir" pitchFamily="2" charset="0"/>
                <a:ea typeface="+mj-ea"/>
                <a:cs typeface="B Roya" panose="00000400000000000000" pitchFamily="2" charset="-78"/>
              </a:rPr>
              <a:t>عضو هیئت مدیره کمیته تجدیدپذیر سندیکا</a:t>
            </a:r>
            <a:endParaRPr lang="en-GB" sz="3200" b="1" dirty="0">
              <a:latin typeface="LMN Monir" pitchFamily="2" charset="0"/>
              <a:ea typeface="+mj-ea"/>
              <a:cs typeface="B Roya" panose="00000400000000000000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56812" y="5090484"/>
            <a:ext cx="699525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200" b="1" dirty="0">
                <a:latin typeface="LMN Monir" pitchFamily="2" charset="0"/>
                <a:ea typeface="+mj-ea"/>
                <a:cs typeface="B Roya" panose="00000400000000000000" pitchFamily="2" charset="-78"/>
              </a:rPr>
              <a:t>عضو هیئت مدیره انجمن انرژی های تجدیدپذیر اتاق بازرگانی ایران</a:t>
            </a:r>
            <a:endParaRPr lang="en-GB" sz="3200" b="1" dirty="0">
              <a:latin typeface="LMN Monir" pitchFamily="2" charset="0"/>
              <a:ea typeface="+mj-ea"/>
              <a:cs typeface="B Roya" panose="00000400000000000000" pitchFamily="2" charset="-78"/>
            </a:endParaRPr>
          </a:p>
        </p:txBody>
      </p:sp>
      <p:pic>
        <p:nvPicPr>
          <p:cNvPr id="24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449" y="3028697"/>
            <a:ext cx="611918" cy="61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944" y="4114476"/>
            <a:ext cx="611918" cy="61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944" y="5090484"/>
            <a:ext cx="611918" cy="61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7132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5000">
        <p:fade/>
      </p:transition>
    </mc:Choice>
    <mc:Fallback>
      <p:transition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2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2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2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25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25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" grpId="0"/>
      <p:bldP spid="16" grpId="0"/>
      <p:bldP spid="18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449" y="6237314"/>
            <a:ext cx="1152128" cy="349879"/>
          </a:xfrm>
          <a:prstGeom prst="rect">
            <a:avLst/>
          </a:prstGeom>
        </p:spPr>
      </p:pic>
      <p:sp>
        <p:nvSpPr>
          <p:cNvPr id="21" name="Rectangle 6"/>
          <p:cNvSpPr txBox="1">
            <a:spLocks noChangeArrowheads="1"/>
          </p:cNvSpPr>
          <p:nvPr/>
        </p:nvSpPr>
        <p:spPr bwMode="black">
          <a:xfrm>
            <a:off x="515373" y="723269"/>
            <a:ext cx="7776863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rtl="1"/>
            <a:r>
              <a:rPr lang="ar-SA" dirty="0" smtClean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عضویت </a:t>
            </a:r>
            <a:r>
              <a:rPr lang="ar-SA" dirty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در انجمن ها و مجامع تخصصی</a:t>
            </a:r>
            <a:endParaRPr lang="en-GB" dirty="0">
              <a:solidFill>
                <a:srgbClr val="FF0000"/>
              </a:solidFill>
              <a:latin typeface="LMN Monir" pitchFamily="2" charset="0"/>
              <a:cs typeface="B Roya" panose="00000400000000000000" pitchFamily="2" charset="-78"/>
            </a:endParaRPr>
          </a:p>
        </p:txBody>
      </p:sp>
      <p:pic>
        <p:nvPicPr>
          <p:cNvPr id="9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967" y="1831012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837487" y="1867627"/>
            <a:ext cx="29674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ar-SA" sz="2400" b="1" dirty="0">
                <a:cs typeface="B Roya" panose="00000400000000000000" pitchFamily="2" charset="-78"/>
              </a:rPr>
              <a:t>سندیکای صنعت برق ایران </a:t>
            </a:r>
            <a:endParaRPr lang="en-GB" sz="2400" b="1" dirty="0">
              <a:latin typeface="LMN Monir" pitchFamily="2" charset="0"/>
              <a:ea typeface="+mj-ea"/>
              <a:cs typeface="B Roya" panose="00000400000000000000" pitchFamily="2" charset="-78"/>
            </a:endParaRPr>
          </a:p>
        </p:txBody>
      </p:sp>
      <p:pic>
        <p:nvPicPr>
          <p:cNvPr id="13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967" y="2435456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2577253" y="2461029"/>
            <a:ext cx="52277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ar-SA" sz="2400" b="1" dirty="0">
                <a:cs typeface="B Roya" panose="00000400000000000000" pitchFamily="2" charset="-78"/>
              </a:rPr>
              <a:t>انجمن انرژی های تجدیدپذیر اتاق بازرگانی ایران </a:t>
            </a:r>
            <a:endParaRPr lang="en-GB" sz="2400" b="1" dirty="0">
              <a:latin typeface="LMN Monir" pitchFamily="2" charset="0"/>
              <a:ea typeface="+mj-ea"/>
              <a:cs typeface="B Roya" panose="00000400000000000000" pitchFamily="2" charset="-78"/>
            </a:endParaRPr>
          </a:p>
        </p:txBody>
      </p:sp>
      <p:pic>
        <p:nvPicPr>
          <p:cNvPr id="17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967" y="3039900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4146593" y="3054431"/>
            <a:ext cx="36583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ar-SA" sz="2400" b="1" dirty="0">
                <a:cs typeface="B Roya" panose="00000400000000000000" pitchFamily="2" charset="-78"/>
              </a:rPr>
              <a:t>اتاق بازرگانی صنایع و معادن ایران</a:t>
            </a:r>
            <a:endParaRPr lang="en-GB" sz="2400" b="1" dirty="0">
              <a:latin typeface="LMN Monir" pitchFamily="2" charset="0"/>
              <a:ea typeface="+mj-ea"/>
              <a:cs typeface="B Roya" panose="00000400000000000000" pitchFamily="2" charset="-78"/>
            </a:endParaRPr>
          </a:p>
        </p:txBody>
      </p:sp>
      <p:pic>
        <p:nvPicPr>
          <p:cNvPr id="19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967" y="3644343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4802221" y="3647833"/>
            <a:ext cx="30027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ar-SA" sz="2400" b="1" dirty="0">
                <a:cs typeface="B Roya" panose="00000400000000000000" pitchFamily="2" charset="-78"/>
              </a:rPr>
              <a:t>اتاق بازرگانی ایران- امارات</a:t>
            </a:r>
            <a:endParaRPr lang="en-GB" sz="2400" b="1" dirty="0">
              <a:latin typeface="LMN Monir" pitchFamily="2" charset="0"/>
              <a:ea typeface="+mj-ea"/>
              <a:cs typeface="B Roya" panose="00000400000000000000" pitchFamily="2" charset="-78"/>
            </a:endParaRPr>
          </a:p>
        </p:txBody>
      </p:sp>
      <p:pic>
        <p:nvPicPr>
          <p:cNvPr id="22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967" y="4248786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2277492" y="4241235"/>
            <a:ext cx="5527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ar-SA" sz="2400" b="1" dirty="0">
                <a:cs typeface="B Roya" panose="00000400000000000000" pitchFamily="2" charset="-78"/>
              </a:rPr>
              <a:t>کمیسیون فنی استاندارد فتوولتائیک ساتبا</a:t>
            </a:r>
            <a:r>
              <a:rPr lang="en-US" sz="2400" b="1" dirty="0">
                <a:cs typeface="B Roya" panose="00000400000000000000" pitchFamily="2" charset="-78"/>
              </a:rPr>
              <a:t> </a:t>
            </a:r>
            <a:r>
              <a:rPr lang="en-US" sz="2000" b="1" dirty="0">
                <a:cs typeface="B Roya" panose="00000400000000000000" pitchFamily="2" charset="-78"/>
              </a:rPr>
              <a:t>IEC62109 </a:t>
            </a:r>
            <a:endParaRPr lang="en-GB" sz="2400" b="1" dirty="0">
              <a:latin typeface="LMN Monir" pitchFamily="2" charset="0"/>
              <a:ea typeface="+mj-ea"/>
              <a:cs typeface="B Roya" panose="00000400000000000000" pitchFamily="2" charset="-78"/>
            </a:endParaRPr>
          </a:p>
        </p:txBody>
      </p:sp>
      <p:pic>
        <p:nvPicPr>
          <p:cNvPr id="27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967" y="4853229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3643250" y="4834637"/>
            <a:ext cx="41617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ar-SA" sz="2400" b="1" dirty="0">
                <a:cs typeface="B Roya" panose="00000400000000000000" pitchFamily="2" charset="-78"/>
              </a:rPr>
              <a:t>انجمن شرکت های خدمات انرژی ایران</a:t>
            </a:r>
            <a:endParaRPr lang="en-GB" sz="2400" b="1" dirty="0">
              <a:latin typeface="LMN Monir" pitchFamily="2" charset="0"/>
              <a:ea typeface="+mj-ea"/>
              <a:cs typeface="B Roya" panose="00000400000000000000" pitchFamily="2" charset="-78"/>
            </a:endParaRPr>
          </a:p>
        </p:txBody>
      </p:sp>
      <p:pic>
        <p:nvPicPr>
          <p:cNvPr id="29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967" y="5457673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362673" y="5428040"/>
            <a:ext cx="74422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fa-IR" sz="2400" b="1" dirty="0">
                <a:cs typeface="B Roya" panose="00000400000000000000" pitchFamily="2" charset="-78"/>
              </a:rPr>
              <a:t>کمیته ترمیم استاندارد </a:t>
            </a:r>
            <a:r>
              <a:rPr lang="en-US" sz="2000" b="1" dirty="0">
                <a:cs typeface="B Roya" panose="00000400000000000000" pitchFamily="2" charset="-78"/>
              </a:rPr>
              <a:t>INEC TC82</a:t>
            </a:r>
            <a:r>
              <a:rPr lang="fa-IR" sz="2000" b="1" dirty="0">
                <a:cs typeface="B Roya" panose="00000400000000000000" pitchFamily="2" charset="-78"/>
              </a:rPr>
              <a:t> </a:t>
            </a:r>
            <a:r>
              <a:rPr lang="fa-IR" sz="2400" b="1" dirty="0">
                <a:cs typeface="B Roya" panose="00000400000000000000" pitchFamily="2" charset="-78"/>
              </a:rPr>
              <a:t>کمیته ملی برق و الکترونیک ایران</a:t>
            </a:r>
            <a:endParaRPr lang="en-GB" sz="2400" b="1" dirty="0">
              <a:latin typeface="LMN Monir" pitchFamily="2" charset="0"/>
              <a:ea typeface="+mj-ea"/>
              <a:cs typeface="B Roy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3512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0">
        <p:fade/>
      </p:transition>
    </mc:Choice>
    <mc:Fallback>
      <p:transition spd="med" advClick="0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2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2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25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25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725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8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25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1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6"/>
          <p:cNvSpPr txBox="1">
            <a:spLocks noChangeArrowheads="1"/>
          </p:cNvSpPr>
          <p:nvPr/>
        </p:nvSpPr>
        <p:spPr bwMode="black">
          <a:xfrm>
            <a:off x="528664" y="572029"/>
            <a:ext cx="7776863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rtl="1"/>
            <a:r>
              <a:rPr lang="ar-SA" sz="4000" dirty="0" smtClean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دوره­های </a:t>
            </a:r>
            <a:r>
              <a:rPr lang="ar-SA" sz="4000" dirty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آموزشی گذرانده شده</a:t>
            </a:r>
            <a:endParaRPr lang="en-GB" sz="4000" dirty="0">
              <a:solidFill>
                <a:srgbClr val="FF0000"/>
              </a:solidFill>
              <a:latin typeface="LMN Monir" pitchFamily="2" charset="0"/>
              <a:cs typeface="B Roya" panose="00000400000000000000" pitchFamily="2" charset="-78"/>
            </a:endParaRPr>
          </a:p>
        </p:txBody>
      </p:sp>
      <p:pic>
        <p:nvPicPr>
          <p:cNvPr id="9" name="Picture 9" descr="RY_circl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9680" y="1534701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9" descr="RY_circl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9680" y="2121774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9" descr="RY_circl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9680" y="2708847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9" descr="RY_circl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9680" y="3295920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9" descr="RY_circl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9680" y="3882993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9" descr="RY_circl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9680" y="4470066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9" descr="RY_circl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9680" y="5057139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44483" y="1484778"/>
            <a:ext cx="5165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en-US" sz="2000" b="1" dirty="0" smtClean="0">
                <a:cs typeface="B Roya" panose="00000400000000000000" pitchFamily="2" charset="-78"/>
              </a:rPr>
              <a:t>Renewable </a:t>
            </a:r>
            <a:r>
              <a:rPr lang="en-US" sz="2000" b="1" dirty="0">
                <a:cs typeface="B Roya" panose="00000400000000000000" pitchFamily="2" charset="-78"/>
              </a:rPr>
              <a:t>energy systems</a:t>
            </a:r>
            <a:r>
              <a:rPr lang="ar-SA" sz="2000" b="1" dirty="0">
                <a:cs typeface="B Roya" panose="00000400000000000000" pitchFamily="2" charset="-78"/>
              </a:rPr>
              <a:t>- </a:t>
            </a:r>
            <a:r>
              <a:rPr lang="en-US" sz="2000" b="1" dirty="0">
                <a:cs typeface="B Roya" panose="00000400000000000000" pitchFamily="2" charset="-78"/>
              </a:rPr>
              <a:t>GICI</a:t>
            </a:r>
            <a:r>
              <a:rPr lang="ar-SA" sz="2000" b="1" dirty="0">
                <a:cs typeface="B Roya" panose="00000400000000000000" pitchFamily="2" charset="-78"/>
              </a:rPr>
              <a:t> </a:t>
            </a:r>
            <a:r>
              <a:rPr lang="ar-SA" sz="2400" b="1" dirty="0">
                <a:cs typeface="B Roya" panose="00000400000000000000" pitchFamily="2" charset="-78"/>
              </a:rPr>
              <a:t>/ آلمان</a:t>
            </a:r>
            <a:endParaRPr lang="en-GB" sz="2400" b="1" dirty="0">
              <a:latin typeface="LMN Monir" pitchFamily="2" charset="0"/>
              <a:ea typeface="+mj-ea"/>
              <a:cs typeface="B Roya" panose="00000400000000000000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43835" y="2078770"/>
            <a:ext cx="63658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ar-SA" sz="2400" b="1" dirty="0">
                <a:cs typeface="B Roya" panose="00000400000000000000" pitchFamily="2" charset="-78"/>
              </a:rPr>
              <a:t>آموزش تئوری  و عملی موتور </a:t>
            </a:r>
            <a:r>
              <a:rPr lang="en-US" sz="2000" b="1" dirty="0">
                <a:cs typeface="B Roya" panose="00000400000000000000" pitchFamily="2" charset="-78"/>
              </a:rPr>
              <a:t>QSK19 Cummins</a:t>
            </a:r>
            <a:r>
              <a:rPr lang="ar-SA" sz="2000" b="1" dirty="0">
                <a:cs typeface="B Roya" panose="00000400000000000000" pitchFamily="2" charset="-78"/>
              </a:rPr>
              <a:t> </a:t>
            </a:r>
            <a:r>
              <a:rPr lang="ar-SA" sz="2400" b="1" dirty="0">
                <a:cs typeface="B Roya" panose="00000400000000000000" pitchFamily="2" charset="-78"/>
              </a:rPr>
              <a:t>/ انگلستان</a:t>
            </a:r>
            <a:endParaRPr lang="en-GB" sz="2400" b="1" dirty="0">
              <a:latin typeface="LMN Monir" pitchFamily="2" charset="0"/>
              <a:ea typeface="+mj-ea"/>
              <a:cs typeface="B Roya" panose="00000400000000000000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668767" y="2672762"/>
            <a:ext cx="5440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rtl="1"/>
            <a:r>
              <a:rPr lang="ar-SA" sz="2400" b="1" dirty="0">
                <a:cs typeface="B Roya" panose="00000400000000000000" pitchFamily="2" charset="-78"/>
              </a:rPr>
              <a:t>تربيت استاد جهت كنترل پنل هاي كامينز / انگلستان</a:t>
            </a:r>
            <a:endParaRPr lang="en-GB" sz="2400" b="1" dirty="0">
              <a:cs typeface="B Roya" panose="00000400000000000000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750247" y="3266754"/>
            <a:ext cx="63594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rtl="1"/>
            <a:r>
              <a:rPr lang="ar-SA" sz="2400" b="1" dirty="0" smtClean="0">
                <a:cs typeface="B Roya" panose="00000400000000000000" pitchFamily="2" charset="-78"/>
              </a:rPr>
              <a:t>سیستمهای </a:t>
            </a:r>
            <a:r>
              <a:rPr lang="ar-SA" sz="2400" b="1" dirty="0">
                <a:cs typeface="B Roya" panose="00000400000000000000" pitchFamily="2" charset="-78"/>
              </a:rPr>
              <a:t>برق خورشیدی و انتخاب اینورترهای </a:t>
            </a:r>
            <a:r>
              <a:rPr lang="en-US" sz="2000" b="1" dirty="0">
                <a:cs typeface="B Roya" panose="00000400000000000000" pitchFamily="2" charset="-78"/>
              </a:rPr>
              <a:t>SMA</a:t>
            </a:r>
            <a:r>
              <a:rPr lang="ar-SA" sz="2000" b="1" dirty="0">
                <a:cs typeface="B Roya" panose="00000400000000000000" pitchFamily="2" charset="-78"/>
              </a:rPr>
              <a:t> </a:t>
            </a:r>
            <a:r>
              <a:rPr lang="ar-SA" sz="2400" b="1" dirty="0">
                <a:cs typeface="B Roya" panose="00000400000000000000" pitchFamily="2" charset="-78"/>
              </a:rPr>
              <a:t>/ آلمان</a:t>
            </a:r>
            <a:endParaRPr lang="en-GB" sz="2400" b="1" dirty="0">
              <a:cs typeface="B Roya" panose="00000400000000000000" pitchFamily="2" charset="-7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673849" y="3860746"/>
            <a:ext cx="44358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ar-SA" sz="2400" b="1" dirty="0">
                <a:cs typeface="B Roya" panose="00000400000000000000" pitchFamily="2" charset="-78"/>
              </a:rPr>
              <a:t>اینترسولار- سیستم های خورشیدی/امارات</a:t>
            </a:r>
            <a:endParaRPr lang="en-GB" sz="2400" b="1" dirty="0">
              <a:latin typeface="LMN Monir" pitchFamily="2" charset="0"/>
              <a:ea typeface="+mj-ea"/>
              <a:cs typeface="B Roya" panose="00000400000000000000" pitchFamily="2" charset="-78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148613" y="4454738"/>
            <a:ext cx="29610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ar-SA" sz="2400" b="1" dirty="0">
                <a:cs typeface="B Roya" panose="00000400000000000000" pitchFamily="2" charset="-78"/>
              </a:rPr>
              <a:t>توربین بادی </a:t>
            </a:r>
            <a:r>
              <a:rPr lang="en-US" sz="2000" b="1" dirty="0" err="1">
                <a:cs typeface="B Roya" panose="00000400000000000000" pitchFamily="2" charset="-78"/>
              </a:rPr>
              <a:t>Osilise</a:t>
            </a:r>
            <a:r>
              <a:rPr lang="ar-SA" sz="2400" b="1" dirty="0">
                <a:cs typeface="B Roya" panose="00000400000000000000" pitchFamily="2" charset="-78"/>
              </a:rPr>
              <a:t>- چین</a:t>
            </a:r>
            <a:endParaRPr lang="en-GB" sz="2400" b="1" dirty="0">
              <a:latin typeface="LMN Monir" pitchFamily="2" charset="0"/>
              <a:ea typeface="+mj-ea"/>
              <a:cs typeface="B Roya" panose="00000400000000000000" pitchFamily="2" charset="-78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516482" y="5048730"/>
            <a:ext cx="55931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ar-SA" sz="2400" b="1" dirty="0" smtClean="0">
                <a:cs typeface="B Roya" panose="00000400000000000000" pitchFamily="2" charset="-78"/>
              </a:rPr>
              <a:t>سیستم </a:t>
            </a:r>
            <a:r>
              <a:rPr lang="ar-SA" sz="2400" b="1" dirty="0">
                <a:cs typeface="B Roya" panose="00000400000000000000" pitchFamily="2" charset="-78"/>
              </a:rPr>
              <a:t>های خورشیدی </a:t>
            </a:r>
            <a:r>
              <a:rPr lang="en-US" sz="2000" b="1" dirty="0">
                <a:cs typeface="B Roya" panose="00000400000000000000" pitchFamily="2" charset="-78"/>
              </a:rPr>
              <a:t>Schneider Electric </a:t>
            </a:r>
            <a:r>
              <a:rPr lang="ar-SA" sz="2400" b="1" dirty="0">
                <a:cs typeface="B Roya" panose="00000400000000000000" pitchFamily="2" charset="-78"/>
              </a:rPr>
              <a:t>- آلمان</a:t>
            </a:r>
            <a:endParaRPr lang="en-GB" sz="2400" b="1" dirty="0">
              <a:latin typeface="LMN Monir" pitchFamily="2" charset="0"/>
              <a:ea typeface="+mj-ea"/>
              <a:cs typeface="B Roya" panose="00000400000000000000" pitchFamily="2" charset="-78"/>
            </a:endParaRPr>
          </a:p>
        </p:txBody>
      </p:sp>
      <p:pic>
        <p:nvPicPr>
          <p:cNvPr id="33" name="Picture 9" descr="RY_circl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9680" y="5644211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33"/>
          <p:cNvSpPr/>
          <p:nvPr/>
        </p:nvSpPr>
        <p:spPr>
          <a:xfrm>
            <a:off x="858977" y="5642725"/>
            <a:ext cx="72507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rtl="1"/>
            <a:r>
              <a:rPr lang="ar-SA" sz="2400" b="1" dirty="0">
                <a:cs typeface="B Roya" panose="00000400000000000000" pitchFamily="2" charset="-78"/>
              </a:rPr>
              <a:t>دوره آموزش تئوری  و عملی موتور </a:t>
            </a:r>
            <a:r>
              <a:rPr lang="en-US" sz="2000" b="1" dirty="0">
                <a:cs typeface="B Roya" panose="00000400000000000000" pitchFamily="2" charset="-78"/>
              </a:rPr>
              <a:t>QSV81/91 Cummins</a:t>
            </a:r>
            <a:r>
              <a:rPr lang="ar-SA" sz="2000" b="1" dirty="0">
                <a:cs typeface="B Roya" panose="00000400000000000000" pitchFamily="2" charset="-78"/>
              </a:rPr>
              <a:t> </a:t>
            </a:r>
            <a:r>
              <a:rPr lang="ar-SA" sz="2400" b="1" dirty="0">
                <a:cs typeface="B Roya" panose="00000400000000000000" pitchFamily="2" charset="-78"/>
              </a:rPr>
              <a:t>/ انگلستان</a:t>
            </a:r>
            <a:endParaRPr lang="en-GB" sz="2400" b="1" dirty="0">
              <a:cs typeface="B Roya" panose="00000400000000000000" pitchFamily="2" charset="-78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449" y="6237314"/>
            <a:ext cx="1152128" cy="34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103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7000">
        <p:fade/>
      </p:transition>
    </mc:Choice>
    <mc:Fallback>
      <p:transition spd="med" advClick="0" advTm="2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7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25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75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75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25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725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75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" grpId="0"/>
      <p:bldP spid="16" grpId="0"/>
      <p:bldP spid="18" grpId="0"/>
      <p:bldP spid="20" grpId="0"/>
      <p:bldP spid="23" grpId="0"/>
      <p:bldP spid="28" grpId="0"/>
      <p:bldP spid="30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449" y="6237314"/>
            <a:ext cx="1152128" cy="349879"/>
          </a:xfrm>
          <a:prstGeom prst="rect">
            <a:avLst/>
          </a:prstGeom>
        </p:spPr>
      </p:pic>
      <p:sp>
        <p:nvSpPr>
          <p:cNvPr id="21" name="Rectangle 6"/>
          <p:cNvSpPr txBox="1">
            <a:spLocks noChangeArrowheads="1"/>
          </p:cNvSpPr>
          <p:nvPr/>
        </p:nvSpPr>
        <p:spPr bwMode="black">
          <a:xfrm>
            <a:off x="562648" y="706131"/>
            <a:ext cx="7776863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rtl="1"/>
            <a:r>
              <a:rPr lang="fa-IR" dirty="0" smtClean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تاییدیه</a:t>
            </a:r>
            <a:r>
              <a:rPr lang="fa-IR" sz="1600" dirty="0" smtClean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 </a:t>
            </a:r>
            <a:r>
              <a:rPr lang="fa-IR" dirty="0" smtClean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ها</a:t>
            </a:r>
            <a:endParaRPr lang="en-GB" dirty="0">
              <a:solidFill>
                <a:srgbClr val="FF0000"/>
              </a:solidFill>
              <a:latin typeface="LMN Monir" pitchFamily="2" charset="0"/>
              <a:cs typeface="B Roya" panose="00000400000000000000" pitchFamily="2" charset="-78"/>
            </a:endParaRPr>
          </a:p>
        </p:txBody>
      </p:sp>
      <p:pic>
        <p:nvPicPr>
          <p:cNvPr id="9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593" y="1844824"/>
            <a:ext cx="611918" cy="61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2955" y="1869409"/>
            <a:ext cx="76097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fa-IR" sz="3200" b="1" dirty="0">
                <a:latin typeface="LMN Monir" pitchFamily="2" charset="0"/>
                <a:ea typeface="+mj-ea"/>
                <a:cs typeface="B Roya" panose="00000400000000000000" pitchFamily="2" charset="-78"/>
              </a:rPr>
              <a:t>رتبه </a:t>
            </a:r>
            <a:r>
              <a:rPr lang="en-US" sz="2400" b="1" dirty="0" smtClean="0">
                <a:latin typeface="+mn-lt"/>
                <a:ea typeface="+mj-ea"/>
                <a:cs typeface="B Roya" panose="00000400000000000000" pitchFamily="2" charset="-78"/>
              </a:rPr>
              <a:t>A</a:t>
            </a:r>
            <a:r>
              <a:rPr lang="fa-IR" sz="3200" b="1" dirty="0" smtClean="0">
                <a:latin typeface="LMN Monir" pitchFamily="2" charset="0"/>
                <a:ea typeface="+mj-ea"/>
                <a:cs typeface="B Roya" panose="00000400000000000000" pitchFamily="2" charset="-78"/>
              </a:rPr>
              <a:t> </a:t>
            </a:r>
            <a:r>
              <a:rPr lang="fa-IR" sz="3200" b="1" dirty="0">
                <a:latin typeface="LMN Monir" pitchFamily="2" charset="0"/>
                <a:ea typeface="+mj-ea"/>
                <a:cs typeface="B Roya" panose="00000400000000000000" pitchFamily="2" charset="-78"/>
              </a:rPr>
              <a:t>در ارزیابی پیمانکاران سازمان محیط زیست شهرداری </a:t>
            </a:r>
            <a:r>
              <a:rPr lang="fa-IR" sz="3200" b="1" dirty="0" smtClean="0">
                <a:latin typeface="LMN Monir" pitchFamily="2" charset="0"/>
                <a:ea typeface="+mj-ea"/>
                <a:cs typeface="B Roya" panose="00000400000000000000" pitchFamily="2" charset="-78"/>
              </a:rPr>
              <a:t>تهران * 1396 </a:t>
            </a:r>
            <a:endParaRPr lang="en-GB" sz="3200" dirty="0"/>
          </a:p>
        </p:txBody>
      </p:sp>
      <p:sp>
        <p:nvSpPr>
          <p:cNvPr id="18" name="Rectangle 17"/>
          <p:cNvSpPr/>
          <p:nvPr/>
        </p:nvSpPr>
        <p:spPr>
          <a:xfrm>
            <a:off x="471409" y="3075721"/>
            <a:ext cx="71806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fa-IR" sz="3200" b="1" dirty="0">
                <a:latin typeface="LMN Monir" pitchFamily="2" charset="0"/>
                <a:ea typeface="+mj-ea"/>
                <a:cs typeface="B Roya" panose="00000400000000000000" pitchFamily="2" charset="-78"/>
              </a:rPr>
              <a:t>پایه </a:t>
            </a:r>
            <a:r>
              <a:rPr lang="fa-IR" sz="3200" b="1" dirty="0" smtClean="0">
                <a:latin typeface="LMN Monir" pitchFamily="2" charset="0"/>
                <a:ea typeface="+mj-ea"/>
                <a:cs typeface="B Roya" panose="00000400000000000000" pitchFamily="2" charset="-78"/>
              </a:rPr>
              <a:t>5</a:t>
            </a:r>
            <a:r>
              <a:rPr lang="fa-IR" sz="3200" b="1" dirty="0">
                <a:latin typeface="LMN Monir" pitchFamily="2" charset="0"/>
                <a:cs typeface="B Roya" panose="00000400000000000000" pitchFamily="2" charset="-78"/>
              </a:rPr>
              <a:t> *</a:t>
            </a:r>
            <a:r>
              <a:rPr lang="fa-IR" sz="3200" b="1" dirty="0" smtClean="0">
                <a:latin typeface="LMN Monir" pitchFamily="2" charset="0"/>
                <a:ea typeface="+mj-ea"/>
                <a:cs typeface="B Roya" panose="00000400000000000000" pitchFamily="2" charset="-78"/>
              </a:rPr>
              <a:t> </a:t>
            </a:r>
            <a:r>
              <a:rPr lang="fa-IR" sz="3200" b="1" dirty="0">
                <a:latin typeface="LMN Monir" pitchFamily="2" charset="0"/>
                <a:ea typeface="+mj-ea"/>
                <a:cs typeface="B Roya" panose="00000400000000000000" pitchFamily="2" charset="-78"/>
              </a:rPr>
              <a:t>گواهینامه صلاحیت پیمانکاری در رشته تاسیسات و رشته نیرو از سازمان مدیریت و برنامه ریزی کشور</a:t>
            </a:r>
            <a:endParaRPr lang="en-GB" sz="3200" b="1" dirty="0">
              <a:latin typeface="LMN Monir" pitchFamily="2" charset="0"/>
              <a:ea typeface="+mj-ea"/>
              <a:cs typeface="B Roya" panose="00000400000000000000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56812" y="4875194"/>
            <a:ext cx="699525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fa-IR" sz="3200" b="1" dirty="0">
                <a:latin typeface="LMN Monir" pitchFamily="2" charset="0"/>
                <a:ea typeface="+mj-ea"/>
                <a:cs typeface="B Roya" panose="00000400000000000000" pitchFamily="2" charset="-78"/>
              </a:rPr>
              <a:t>گواهینامه صلاحیت ایمنی از وزارت تعاون، کار و رفاه اجتماعی</a:t>
            </a:r>
            <a:endParaRPr lang="en-GB" sz="3200" b="1" dirty="0">
              <a:latin typeface="LMN Monir" pitchFamily="2" charset="0"/>
              <a:ea typeface="+mj-ea"/>
              <a:cs typeface="B Roya" panose="00000400000000000000" pitchFamily="2" charset="-78"/>
            </a:endParaRPr>
          </a:p>
        </p:txBody>
      </p:sp>
      <p:pic>
        <p:nvPicPr>
          <p:cNvPr id="24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593" y="3028697"/>
            <a:ext cx="611918" cy="61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593" y="4801885"/>
            <a:ext cx="611918" cy="61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4685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8000">
        <p:fade/>
      </p:transition>
    </mc:Choice>
    <mc:Fallback>
      <p:transition spd="med" advClick="0" advTm="1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2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" grpId="0"/>
      <p:bldP spid="18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449" y="6237314"/>
            <a:ext cx="1152128" cy="349879"/>
          </a:xfrm>
          <a:prstGeom prst="rect">
            <a:avLst/>
          </a:prstGeom>
        </p:spPr>
      </p:pic>
      <p:sp>
        <p:nvSpPr>
          <p:cNvPr id="21" name="Rectangle 6"/>
          <p:cNvSpPr txBox="1">
            <a:spLocks noChangeArrowheads="1"/>
          </p:cNvSpPr>
          <p:nvPr/>
        </p:nvSpPr>
        <p:spPr bwMode="black">
          <a:xfrm>
            <a:off x="752332" y="750668"/>
            <a:ext cx="7776863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rtl="1"/>
            <a:r>
              <a:rPr lang="ar-SA" dirty="0" smtClean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نمایندگی </a:t>
            </a:r>
            <a:r>
              <a:rPr lang="ar-SA" dirty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ها</a:t>
            </a:r>
            <a:endParaRPr lang="en-GB" dirty="0">
              <a:solidFill>
                <a:srgbClr val="FF0000"/>
              </a:solidFill>
              <a:latin typeface="LMN Monir" pitchFamily="2" charset="0"/>
              <a:cs typeface="B Roya" panose="00000400000000000000" pitchFamily="2" charset="-78"/>
            </a:endParaRPr>
          </a:p>
        </p:txBody>
      </p:sp>
      <p:pic>
        <p:nvPicPr>
          <p:cNvPr id="9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519" y="2032429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733735" y="2019810"/>
            <a:ext cx="41609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rtl="1"/>
            <a:r>
              <a:rPr lang="fa-IR" sz="2800" b="1" dirty="0">
                <a:cs typeface="B Roya" panose="00000400000000000000" pitchFamily="2" charset="-78"/>
              </a:rPr>
              <a:t>نمایندگی انحصاری </a:t>
            </a:r>
            <a:r>
              <a:rPr lang="en-US" sz="2400" b="1" dirty="0" err="1">
                <a:cs typeface="B Roya" panose="00000400000000000000" pitchFamily="2" charset="-78"/>
              </a:rPr>
              <a:t>Victron</a:t>
            </a:r>
            <a:r>
              <a:rPr lang="fa-IR" sz="2400" b="1" dirty="0">
                <a:cs typeface="B Roya" panose="00000400000000000000" pitchFamily="2" charset="-78"/>
              </a:rPr>
              <a:t> </a:t>
            </a:r>
            <a:r>
              <a:rPr lang="fa-IR" sz="2800" b="1" dirty="0">
                <a:cs typeface="B Roya" panose="00000400000000000000" pitchFamily="2" charset="-78"/>
              </a:rPr>
              <a:t>هلند</a:t>
            </a:r>
            <a:endParaRPr lang="en-GB" sz="2800" b="1" dirty="0">
              <a:cs typeface="B Roya" panose="00000400000000000000" pitchFamily="2" charset="-78"/>
            </a:endParaRPr>
          </a:p>
        </p:txBody>
      </p:sp>
      <p:pic>
        <p:nvPicPr>
          <p:cNvPr id="13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519" y="2640434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5906638" y="2621636"/>
            <a:ext cx="19880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en-US" sz="2400" b="1" dirty="0" err="1">
                <a:cs typeface="B Roya" panose="00000400000000000000" pitchFamily="2" charset="-78"/>
              </a:rPr>
              <a:t>Suntech</a:t>
            </a:r>
            <a:r>
              <a:rPr lang="ar-SA" sz="2400" b="1" dirty="0">
                <a:cs typeface="B Roya" panose="00000400000000000000" pitchFamily="2" charset="-78"/>
              </a:rPr>
              <a:t> </a:t>
            </a:r>
            <a:r>
              <a:rPr lang="ar-SA" sz="2800" b="1" dirty="0">
                <a:cs typeface="B Roya" panose="00000400000000000000" pitchFamily="2" charset="-78"/>
              </a:rPr>
              <a:t>چین</a:t>
            </a:r>
            <a:endParaRPr lang="en-GB" sz="2800" b="1" dirty="0">
              <a:latin typeface="LMN Monir" pitchFamily="2" charset="0"/>
              <a:ea typeface="+mj-ea"/>
              <a:cs typeface="B Roya" panose="00000400000000000000" pitchFamily="2" charset="-78"/>
            </a:endParaRPr>
          </a:p>
        </p:txBody>
      </p:sp>
      <p:pic>
        <p:nvPicPr>
          <p:cNvPr id="17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519" y="3248439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5821679" y="3223462"/>
            <a:ext cx="20730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fa-IR" sz="2800" b="1" dirty="0" smtClean="0">
                <a:cs typeface="B Roya" panose="00000400000000000000" pitchFamily="2" charset="-78"/>
              </a:rPr>
              <a:t> </a:t>
            </a:r>
            <a:r>
              <a:rPr lang="en-US" sz="2400" b="1" dirty="0" err="1" smtClean="0">
                <a:cs typeface="B Roya" panose="00000400000000000000" pitchFamily="2" charset="-78"/>
              </a:rPr>
              <a:t>Epsolar</a:t>
            </a:r>
            <a:r>
              <a:rPr lang="fa-IR" sz="2400" b="1" dirty="0" smtClean="0">
                <a:cs typeface="B Roya" panose="00000400000000000000" pitchFamily="2" charset="-78"/>
              </a:rPr>
              <a:t> </a:t>
            </a:r>
            <a:r>
              <a:rPr lang="en-US" sz="2400" b="1" dirty="0" smtClean="0">
                <a:cs typeface="B Roya" panose="00000400000000000000" pitchFamily="2" charset="-78"/>
              </a:rPr>
              <a:t> </a:t>
            </a:r>
            <a:r>
              <a:rPr lang="ar-SA" sz="2800" b="1" dirty="0">
                <a:cs typeface="B Roya" panose="00000400000000000000" pitchFamily="2" charset="-78"/>
              </a:rPr>
              <a:t>چین</a:t>
            </a:r>
            <a:endParaRPr lang="en-GB" sz="2800" b="1" dirty="0">
              <a:latin typeface="LMN Monir" pitchFamily="2" charset="0"/>
              <a:ea typeface="+mj-ea"/>
              <a:cs typeface="B Roya" panose="00000400000000000000" pitchFamily="2" charset="-78"/>
            </a:endParaRPr>
          </a:p>
        </p:txBody>
      </p:sp>
      <p:pic>
        <p:nvPicPr>
          <p:cNvPr id="19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519" y="3856444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4932012" y="3825288"/>
            <a:ext cx="29626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rtl="1"/>
            <a:r>
              <a:rPr lang="en-US" sz="2400" b="1" dirty="0" smtClean="0">
                <a:cs typeface="B Roya" panose="00000400000000000000" pitchFamily="2" charset="-78"/>
              </a:rPr>
              <a:t>Lister Peter</a:t>
            </a:r>
            <a:r>
              <a:rPr lang="fa-IR" sz="2400" b="1" dirty="0" smtClean="0">
                <a:cs typeface="B Roya" panose="00000400000000000000" pitchFamily="2" charset="-78"/>
              </a:rPr>
              <a:t> </a:t>
            </a:r>
            <a:r>
              <a:rPr lang="fa-IR" sz="2800" b="1" dirty="0">
                <a:cs typeface="B Roya" panose="00000400000000000000" pitchFamily="2" charset="-78"/>
              </a:rPr>
              <a:t>انگلستان</a:t>
            </a:r>
            <a:endParaRPr lang="en-GB" sz="2800" b="1" dirty="0">
              <a:cs typeface="B Roya" panose="00000400000000000000" pitchFamily="2" charset="-78"/>
            </a:endParaRPr>
          </a:p>
        </p:txBody>
      </p:sp>
      <p:pic>
        <p:nvPicPr>
          <p:cNvPr id="22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519" y="4464449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5859318" y="4427114"/>
            <a:ext cx="20353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rtl="1"/>
            <a:r>
              <a:rPr lang="en-US" sz="2400" b="1" dirty="0" err="1" smtClean="0">
                <a:cs typeface="B Roya" panose="00000400000000000000" pitchFamily="2" charset="-78"/>
              </a:rPr>
              <a:t>Westech</a:t>
            </a:r>
            <a:r>
              <a:rPr lang="fa-IR" sz="2400" b="1" dirty="0" smtClean="0">
                <a:cs typeface="B Roya" panose="00000400000000000000" pitchFamily="2" charset="-78"/>
              </a:rPr>
              <a:t> </a:t>
            </a:r>
            <a:r>
              <a:rPr lang="fa-IR" sz="2800" b="1" dirty="0">
                <a:cs typeface="B Roya" panose="00000400000000000000" pitchFamily="2" charset="-78"/>
              </a:rPr>
              <a:t>چین</a:t>
            </a:r>
            <a:endParaRPr lang="en-GB" sz="2800" b="1" dirty="0">
              <a:cs typeface="B Roya" panose="00000400000000000000" pitchFamily="2" charset="-78"/>
            </a:endParaRPr>
          </a:p>
        </p:txBody>
      </p:sp>
      <p:pic>
        <p:nvPicPr>
          <p:cNvPr id="27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519" y="5072454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1353596" y="5028938"/>
            <a:ext cx="65410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rtl="1"/>
            <a:r>
              <a:rPr lang="fa-IR" sz="2800" b="1" dirty="0">
                <a:cs typeface="B Roya" panose="00000400000000000000" pitchFamily="2" charset="-78"/>
              </a:rPr>
              <a:t>همکاری با کمپانی</a:t>
            </a:r>
            <a:r>
              <a:rPr lang="en-US" sz="2800" b="1" dirty="0">
                <a:cs typeface="B Roya" panose="00000400000000000000" pitchFamily="2" charset="-78"/>
              </a:rPr>
              <a:t> </a:t>
            </a:r>
            <a:r>
              <a:rPr lang="en-US" sz="2400" b="1" dirty="0">
                <a:cs typeface="B Roya" panose="00000400000000000000" pitchFamily="2" charset="-78"/>
              </a:rPr>
              <a:t>Cummins</a:t>
            </a:r>
            <a:r>
              <a:rPr lang="fa-IR" sz="2800" b="1" dirty="0">
                <a:cs typeface="B Roya" panose="00000400000000000000" pitchFamily="2" charset="-78"/>
              </a:rPr>
              <a:t>و</a:t>
            </a:r>
            <a:r>
              <a:rPr lang="en-US" sz="2400" b="1" dirty="0">
                <a:cs typeface="B Roya" panose="00000400000000000000" pitchFamily="2" charset="-78"/>
              </a:rPr>
              <a:t>FG Wilson</a:t>
            </a:r>
            <a:r>
              <a:rPr lang="fa-IR" sz="2400" b="1" dirty="0">
                <a:cs typeface="B Roya" panose="00000400000000000000" pitchFamily="2" charset="-78"/>
              </a:rPr>
              <a:t> </a:t>
            </a:r>
            <a:r>
              <a:rPr lang="fa-IR" sz="2800" b="1" dirty="0">
                <a:cs typeface="B Roya" panose="00000400000000000000" pitchFamily="2" charset="-78"/>
              </a:rPr>
              <a:t>انگلستان</a:t>
            </a:r>
            <a:endParaRPr lang="en-GB" sz="2800" b="1" dirty="0">
              <a:cs typeface="B Roy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48163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0">
        <p:fade/>
      </p:transition>
    </mc:Choice>
    <mc:Fallback>
      <p:transition spd="med" advClick="0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2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2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25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25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725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8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449" y="6237314"/>
            <a:ext cx="1152128" cy="349879"/>
          </a:xfrm>
          <a:prstGeom prst="rect">
            <a:avLst/>
          </a:prstGeom>
        </p:spPr>
      </p:pic>
      <p:sp>
        <p:nvSpPr>
          <p:cNvPr id="21" name="Rectangle 6"/>
          <p:cNvSpPr txBox="1">
            <a:spLocks noChangeArrowheads="1"/>
          </p:cNvSpPr>
          <p:nvPr/>
        </p:nvSpPr>
        <p:spPr bwMode="black">
          <a:xfrm>
            <a:off x="841796" y="875337"/>
            <a:ext cx="7776863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rtl="1"/>
            <a:r>
              <a:rPr lang="ar-SA" sz="3600" dirty="0" smtClean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برخی </a:t>
            </a:r>
            <a:r>
              <a:rPr lang="ar-SA" sz="3600" dirty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از سوابق </a:t>
            </a:r>
            <a:r>
              <a:rPr lang="ar-SA" sz="3600" dirty="0" smtClean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کاری</a:t>
            </a:r>
            <a:r>
              <a:rPr lang="fa-IR" sz="3600" dirty="0" smtClean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 </a:t>
            </a:r>
            <a:r>
              <a:rPr lang="ar-SA" sz="3600" dirty="0" smtClean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به </a:t>
            </a:r>
            <a:r>
              <a:rPr lang="fa-IR" sz="3600" dirty="0" smtClean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ع</a:t>
            </a:r>
            <a:r>
              <a:rPr lang="ar-SA" sz="3600" dirty="0" smtClean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نوان</a:t>
            </a:r>
            <a:endParaRPr lang="fa-IR" sz="3600" dirty="0" smtClean="0">
              <a:solidFill>
                <a:srgbClr val="FF0000"/>
              </a:solidFill>
              <a:latin typeface="LMN Monir" pitchFamily="2" charset="0"/>
              <a:cs typeface="B Roya" panose="00000400000000000000" pitchFamily="2" charset="-78"/>
            </a:endParaRPr>
          </a:p>
          <a:p>
            <a:pPr algn="ctr" rtl="1"/>
            <a:r>
              <a:rPr lang="ar-SA" sz="4800" dirty="0" smtClean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مدیر </a:t>
            </a:r>
            <a:r>
              <a:rPr lang="ar-SA" sz="4800" dirty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پروژه</a:t>
            </a:r>
            <a:r>
              <a:rPr lang="ar-SA" sz="4000" dirty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­ </a:t>
            </a:r>
            <a:endParaRPr lang="en-GB" sz="4000" dirty="0">
              <a:solidFill>
                <a:srgbClr val="FF0000"/>
              </a:solidFill>
              <a:latin typeface="LMN Monir" pitchFamily="2" charset="0"/>
              <a:cs typeface="B Roya" panose="00000400000000000000" pitchFamily="2" charset="-78"/>
            </a:endParaRPr>
          </a:p>
        </p:txBody>
      </p:sp>
      <p:pic>
        <p:nvPicPr>
          <p:cNvPr id="9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438" y="1965639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59632" y="1942567"/>
            <a:ext cx="68046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fa-IR" sz="2000" b="1" dirty="0" smtClean="0">
                <a:cs typeface="B Roya" panose="00000400000000000000" pitchFamily="2" charset="-78"/>
              </a:rPr>
              <a:t>شرکت </a:t>
            </a:r>
            <a:r>
              <a:rPr lang="fa-IR" sz="2000" b="1" dirty="0">
                <a:cs typeface="B Roya" panose="00000400000000000000" pitchFamily="2" charset="-78"/>
              </a:rPr>
              <a:t>برق منطقه‌ای استان مازندران (4 سایت) - متصل به شبکه (</a:t>
            </a:r>
            <a:r>
              <a:rPr lang="en-US" sz="2000" b="1" dirty="0">
                <a:cs typeface="B Roya" panose="00000400000000000000" pitchFamily="2" charset="-78"/>
              </a:rPr>
              <a:t>On Grid</a:t>
            </a:r>
            <a:r>
              <a:rPr lang="fa-IR" sz="2000" b="1" dirty="0">
                <a:cs typeface="B Roya" panose="00000400000000000000" pitchFamily="2" charset="-78"/>
              </a:rPr>
              <a:t>) </a:t>
            </a:r>
            <a:r>
              <a:rPr lang="fa-IR" sz="2000" b="1" dirty="0" smtClean="0">
                <a:cs typeface="B Roya" panose="00000400000000000000" pitchFamily="2" charset="-78"/>
              </a:rPr>
              <a:t>توان </a:t>
            </a:r>
            <a:r>
              <a:rPr lang="fa-IR" sz="2000" b="1" dirty="0">
                <a:cs typeface="B Roya" panose="00000400000000000000" pitchFamily="2" charset="-78"/>
              </a:rPr>
              <a:t>منصوبه </a:t>
            </a:r>
            <a:r>
              <a:rPr lang="en-US" sz="2000" b="1" dirty="0">
                <a:cs typeface="B Roya" panose="00000400000000000000" pitchFamily="2" charset="-78"/>
              </a:rPr>
              <a:t> KW</a:t>
            </a:r>
            <a:r>
              <a:rPr lang="fa-IR" sz="2000" b="1" dirty="0">
                <a:cs typeface="B Roya" panose="00000400000000000000" pitchFamily="2" charset="-78"/>
              </a:rPr>
              <a:t>80</a:t>
            </a:r>
            <a:endParaRPr lang="en-GB" sz="2000" b="1" dirty="0">
              <a:cs typeface="B Roya" panose="00000400000000000000" pitchFamily="2" charset="-78"/>
            </a:endParaRPr>
          </a:p>
        </p:txBody>
      </p:sp>
      <p:pic>
        <p:nvPicPr>
          <p:cNvPr id="13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438" y="2661525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1259634" y="2627022"/>
            <a:ext cx="68046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fa-IR" sz="2000" b="1" dirty="0">
                <a:cs typeface="B Roya" panose="00000400000000000000" pitchFamily="2" charset="-78"/>
              </a:rPr>
              <a:t>توزیع نیروی برق استان کردستان (16 سایت) - متصل به شبکه (</a:t>
            </a:r>
            <a:r>
              <a:rPr lang="en-US" sz="2000" b="1" dirty="0">
                <a:cs typeface="B Roya" panose="00000400000000000000" pitchFamily="2" charset="-78"/>
              </a:rPr>
              <a:t>On Grid</a:t>
            </a:r>
            <a:r>
              <a:rPr lang="fa-IR" sz="2000" b="1" dirty="0">
                <a:cs typeface="B Roya" panose="00000400000000000000" pitchFamily="2" charset="-78"/>
              </a:rPr>
              <a:t>) </a:t>
            </a:r>
            <a:r>
              <a:rPr lang="fa-IR" sz="2000" b="1" dirty="0" smtClean="0">
                <a:cs typeface="B Roya" panose="00000400000000000000" pitchFamily="2" charset="-78"/>
              </a:rPr>
              <a:t>توان </a:t>
            </a:r>
            <a:r>
              <a:rPr lang="fa-IR" sz="2000" b="1" dirty="0">
                <a:cs typeface="B Roya" panose="00000400000000000000" pitchFamily="2" charset="-78"/>
              </a:rPr>
              <a:t>منصوبه </a:t>
            </a:r>
            <a:r>
              <a:rPr lang="en-US" sz="2000" b="1" dirty="0">
                <a:cs typeface="B Roya" panose="00000400000000000000" pitchFamily="2" charset="-78"/>
              </a:rPr>
              <a:t> KW</a:t>
            </a:r>
            <a:r>
              <a:rPr lang="fa-IR" sz="2000" b="1" dirty="0">
                <a:cs typeface="B Roya" panose="00000400000000000000" pitchFamily="2" charset="-78"/>
              </a:rPr>
              <a:t>85</a:t>
            </a:r>
            <a:endParaRPr lang="en-GB" sz="2000" b="1" dirty="0">
              <a:cs typeface="B Roya" panose="00000400000000000000" pitchFamily="2" charset="-78"/>
            </a:endParaRPr>
          </a:p>
        </p:txBody>
      </p:sp>
      <p:pic>
        <p:nvPicPr>
          <p:cNvPr id="17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2685" y="3284845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1115617" y="3311477"/>
            <a:ext cx="69487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fa-IR" sz="2000" b="1" dirty="0">
                <a:cs typeface="B Roya" panose="00000400000000000000" pitchFamily="2" charset="-78"/>
              </a:rPr>
              <a:t>توزیع نیروی برق استان کرمانشاه (30 سایت) - متصل به شبکه (</a:t>
            </a:r>
            <a:r>
              <a:rPr lang="en-US" sz="2000" b="1" dirty="0">
                <a:cs typeface="B Roya" panose="00000400000000000000" pitchFamily="2" charset="-78"/>
              </a:rPr>
              <a:t>On Grid</a:t>
            </a:r>
            <a:r>
              <a:rPr lang="fa-IR" sz="2000" b="1" dirty="0">
                <a:cs typeface="B Roya" panose="00000400000000000000" pitchFamily="2" charset="-78"/>
              </a:rPr>
              <a:t>) </a:t>
            </a:r>
            <a:r>
              <a:rPr lang="fa-IR" sz="2000" b="1" dirty="0" smtClean="0">
                <a:cs typeface="B Roya" panose="00000400000000000000" pitchFamily="2" charset="-78"/>
              </a:rPr>
              <a:t>توان </a:t>
            </a:r>
            <a:r>
              <a:rPr lang="fa-IR" sz="2000" b="1" dirty="0">
                <a:cs typeface="B Roya" panose="00000400000000000000" pitchFamily="2" charset="-78"/>
              </a:rPr>
              <a:t>منصوبه </a:t>
            </a:r>
            <a:r>
              <a:rPr lang="en-US" sz="2000" b="1" dirty="0">
                <a:cs typeface="B Roya" panose="00000400000000000000" pitchFamily="2" charset="-78"/>
              </a:rPr>
              <a:t> KW</a:t>
            </a:r>
            <a:r>
              <a:rPr lang="fa-IR" sz="2000" b="1" dirty="0">
                <a:cs typeface="B Roya" panose="00000400000000000000" pitchFamily="2" charset="-78"/>
              </a:rPr>
              <a:t>150</a:t>
            </a:r>
            <a:endParaRPr lang="en-GB" sz="2000" b="1" dirty="0">
              <a:cs typeface="B Roya" panose="00000400000000000000" pitchFamily="2" charset="-78"/>
            </a:endParaRPr>
          </a:p>
        </p:txBody>
      </p:sp>
      <p:pic>
        <p:nvPicPr>
          <p:cNvPr id="19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438" y="3983000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3896200" y="4023670"/>
            <a:ext cx="41681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rtl="1"/>
            <a:r>
              <a:rPr lang="fa-IR" sz="2000" b="1" dirty="0">
                <a:cs typeface="B Roya" panose="00000400000000000000" pitchFamily="2" charset="-78"/>
              </a:rPr>
              <a:t>دانشگاه سیستان و بلوچستان- طراحی اکوپارک </a:t>
            </a:r>
            <a:endParaRPr lang="en-GB" sz="2000" b="1" dirty="0">
              <a:cs typeface="B Roya" panose="00000400000000000000" pitchFamily="2" charset="-78"/>
            </a:endParaRPr>
          </a:p>
        </p:txBody>
      </p:sp>
      <p:pic>
        <p:nvPicPr>
          <p:cNvPr id="22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438" y="4595182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1115616" y="4536170"/>
            <a:ext cx="69487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fa-IR" sz="2000" b="1" dirty="0">
                <a:cs typeface="B Roya" panose="00000400000000000000" pitchFamily="2" charset="-78"/>
              </a:rPr>
              <a:t>توزیع نیروی برق آذربایجان شرقی (26 سایت) - متصل به شبکه (</a:t>
            </a:r>
            <a:r>
              <a:rPr lang="en-US" sz="2000" b="1" dirty="0">
                <a:cs typeface="B Roya" panose="00000400000000000000" pitchFamily="2" charset="-78"/>
              </a:rPr>
              <a:t>On Grid</a:t>
            </a:r>
            <a:r>
              <a:rPr lang="fa-IR" sz="2000" b="1" dirty="0">
                <a:cs typeface="B Roya" panose="00000400000000000000" pitchFamily="2" charset="-78"/>
              </a:rPr>
              <a:t>) </a:t>
            </a:r>
            <a:r>
              <a:rPr lang="fa-IR" sz="2000" b="1" dirty="0" smtClean="0">
                <a:cs typeface="B Roya" panose="00000400000000000000" pitchFamily="2" charset="-78"/>
              </a:rPr>
              <a:t>مجموع </a:t>
            </a:r>
            <a:r>
              <a:rPr lang="fa-IR" sz="2000" b="1" dirty="0">
                <a:cs typeface="B Roya" panose="00000400000000000000" pitchFamily="2" charset="-78"/>
              </a:rPr>
              <a:t>توان منصوبه </a:t>
            </a:r>
            <a:r>
              <a:rPr lang="en-US" sz="2000" b="1" dirty="0">
                <a:cs typeface="B Roya" panose="00000400000000000000" pitchFamily="2" charset="-78"/>
              </a:rPr>
              <a:t> KW</a:t>
            </a:r>
            <a:r>
              <a:rPr lang="fa-IR" sz="2000" b="1" dirty="0">
                <a:cs typeface="B Roya" panose="00000400000000000000" pitchFamily="2" charset="-78"/>
              </a:rPr>
              <a:t>200</a:t>
            </a:r>
            <a:endParaRPr lang="en-GB" sz="2000" b="1" dirty="0">
              <a:cs typeface="B Roya" panose="00000400000000000000" pitchFamily="2" charset="-78"/>
            </a:endParaRPr>
          </a:p>
        </p:txBody>
      </p:sp>
      <p:pic>
        <p:nvPicPr>
          <p:cNvPr id="27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438" y="5329849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480704" y="5356446"/>
            <a:ext cx="76947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rtl="1"/>
            <a:r>
              <a:rPr lang="fa-IR" sz="2000" b="1" dirty="0">
                <a:cs typeface="B Roya" panose="00000400000000000000" pitchFamily="2" charset="-78"/>
              </a:rPr>
              <a:t>سازمان برنامه و بودجه کشور- تهیه فهرست بهای تجهیزات سیستم های انرژی تجدیدپذیر</a:t>
            </a:r>
            <a:endParaRPr lang="en-GB" sz="2000" b="1" dirty="0">
              <a:cs typeface="B Roy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95869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0">
        <p:fade/>
      </p:transition>
    </mc:Choice>
    <mc:Fallback>
      <p:transition spd="med" advClick="0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2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2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25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25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725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8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DF58D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EF9C5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478</TotalTime>
  <Words>611</Words>
  <Application>Microsoft Office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AngsanaUPC</vt:lpstr>
      <vt:lpstr>Arial</vt:lpstr>
      <vt:lpstr>B Roya</vt:lpstr>
      <vt:lpstr>B Yekan</vt:lpstr>
      <vt:lpstr>Book Antiqua</vt:lpstr>
      <vt:lpstr>LMN Monir</vt:lpstr>
      <vt:lpstr>Default Design</vt:lpstr>
      <vt:lpstr>16 بهمن 97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16 بهمن 97</vt:lpstr>
    </vt:vector>
  </TitlesOfParts>
  <Company>Moorche 30 DVDs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راهکار 2</dc:title>
  <dc:creator>Hadi Sabouhi</dc:creator>
  <cp:lastModifiedBy>amir school</cp:lastModifiedBy>
  <cp:revision>140</cp:revision>
  <dcterms:created xsi:type="dcterms:W3CDTF">2019-01-28T06:29:11Z</dcterms:created>
  <dcterms:modified xsi:type="dcterms:W3CDTF">2019-01-30T13:42:14Z</dcterms:modified>
</cp:coreProperties>
</file>